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4"/>
  </p:notesMasterIdLst>
  <p:sldIdLst>
    <p:sldId id="553" r:id="rId2"/>
    <p:sldId id="337" r:id="rId3"/>
    <p:sldId id="547" r:id="rId4"/>
    <p:sldId id="562" r:id="rId5"/>
    <p:sldId id="548" r:id="rId6"/>
    <p:sldId id="551" r:id="rId7"/>
    <p:sldId id="453" r:id="rId8"/>
    <p:sldId id="454" r:id="rId9"/>
    <p:sldId id="455" r:id="rId10"/>
    <p:sldId id="528" r:id="rId11"/>
    <p:sldId id="520" r:id="rId12"/>
    <p:sldId id="530" r:id="rId13"/>
    <p:sldId id="552" r:id="rId14"/>
    <p:sldId id="355" r:id="rId15"/>
    <p:sldId id="351" r:id="rId16"/>
    <p:sldId id="356" r:id="rId17"/>
    <p:sldId id="358" r:id="rId18"/>
    <p:sldId id="359" r:id="rId19"/>
    <p:sldId id="357" r:id="rId20"/>
    <p:sldId id="360" r:id="rId21"/>
    <p:sldId id="363" r:id="rId22"/>
    <p:sldId id="361" r:id="rId23"/>
    <p:sldId id="364" r:id="rId24"/>
    <p:sldId id="362" r:id="rId25"/>
    <p:sldId id="378" r:id="rId26"/>
    <p:sldId id="381" r:id="rId27"/>
    <p:sldId id="379" r:id="rId28"/>
    <p:sldId id="382" r:id="rId29"/>
    <p:sldId id="380" r:id="rId30"/>
    <p:sldId id="383" r:id="rId31"/>
    <p:sldId id="352" r:id="rId32"/>
    <p:sldId id="369" r:id="rId33"/>
    <p:sldId id="370" r:id="rId34"/>
    <p:sldId id="566" r:id="rId35"/>
    <p:sldId id="567" r:id="rId36"/>
    <p:sldId id="569" r:id="rId37"/>
    <p:sldId id="374" r:id="rId38"/>
    <p:sldId id="373" r:id="rId39"/>
    <p:sldId id="371" r:id="rId40"/>
    <p:sldId id="376" r:id="rId41"/>
    <p:sldId id="375" r:id="rId42"/>
    <p:sldId id="353" r:id="rId43"/>
    <p:sldId id="366" r:id="rId44"/>
    <p:sldId id="367" r:id="rId45"/>
    <p:sldId id="368" r:id="rId46"/>
    <p:sldId id="354" r:id="rId47"/>
    <p:sldId id="365" r:id="rId48"/>
    <p:sldId id="377" r:id="rId49"/>
    <p:sldId id="372" r:id="rId50"/>
    <p:sldId id="560" r:id="rId51"/>
    <p:sldId id="563" r:id="rId52"/>
    <p:sldId id="554" r:id="rId53"/>
    <p:sldId id="561" r:id="rId54"/>
    <p:sldId id="568" r:id="rId55"/>
    <p:sldId id="564" r:id="rId56"/>
    <p:sldId id="565" r:id="rId57"/>
    <p:sldId id="557" r:id="rId58"/>
    <p:sldId id="556" r:id="rId59"/>
    <p:sldId id="558" r:id="rId60"/>
    <p:sldId id="559" r:id="rId61"/>
    <p:sldId id="555" r:id="rId62"/>
    <p:sldId id="345" r:id="rId63"/>
  </p:sldIdLst>
  <p:sldSz cx="9144000" cy="6858000" type="screen4x3"/>
  <p:notesSz cx="6669088" cy="992822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Geneva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Geneva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Geneva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Geneva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Geneva" pitchFamily="1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88" autoAdjust="0"/>
    <p:restoredTop sz="86298" autoAdjust="0"/>
  </p:normalViewPr>
  <p:slideViewPr>
    <p:cSldViewPr>
      <p:cViewPr varScale="1">
        <p:scale>
          <a:sx n="59" d="100"/>
          <a:sy n="59" d="100"/>
        </p:scale>
        <p:origin x="-1349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8646" cy="4974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80443" y="0"/>
            <a:ext cx="2888645" cy="4974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8814" y="4716947"/>
            <a:ext cx="4891460" cy="446747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13"/>
            <a:ext cx="2888646" cy="4974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80443" y="9430813"/>
            <a:ext cx="2888645" cy="49741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717403C-3C78-4600-A557-91BC8FB6E0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2158527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/>
          </a:p>
        </p:txBody>
      </p:sp>
      <p:sp>
        <p:nvSpPr>
          <p:cNvPr id="481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1pPr>
            <a:lvl2pPr marL="711375" indent="-273606">
              <a:defRPr sz="23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2pPr>
            <a:lvl3pPr marL="1094423" indent="-218885">
              <a:defRPr sz="23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3pPr>
            <a:lvl4pPr marL="1532192" indent="-218885">
              <a:defRPr sz="23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4pPr>
            <a:lvl5pPr marL="1969961" indent="-218885">
              <a:defRPr sz="23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5pPr>
            <a:lvl6pPr marL="2407730" indent="-2188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6pPr>
            <a:lvl7pPr marL="2845499" indent="-2188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7pPr>
            <a:lvl8pPr marL="3283268" indent="-2188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8pPr>
            <a:lvl9pPr marL="3721037" indent="-2188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9pPr>
          </a:lstStyle>
          <a:p>
            <a:fld id="{FD669420-722B-4873-A888-59FC6F9BEACF}" type="slidenum">
              <a:rPr lang="de-DE" altLang="de-DE" sz="1200"/>
              <a:pPr/>
              <a:t>2</a:t>
            </a:fld>
            <a:endParaRPr lang="de-DE" altLang="de-DE" sz="1200"/>
          </a:p>
        </p:txBody>
      </p:sp>
    </p:spTree>
    <p:extLst>
      <p:ext uri="{BB962C8B-B14F-4D97-AF65-F5344CB8AC3E}">
        <p14:creationId xmlns="" xmlns:p14="http://schemas.microsoft.com/office/powerpoint/2010/main" val="1519197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761347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738747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Ortsgemeinde</a:t>
            </a:r>
            <a:r>
              <a:rPr lang="de-DE" baseline="0" dirty="0"/>
              <a:t> </a:t>
            </a:r>
            <a:r>
              <a:rPr lang="de-DE" baseline="0" dirty="0" err="1"/>
              <a:t>Windhagen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4281273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Verbandsgemeinde</a:t>
            </a:r>
            <a:r>
              <a:rPr lang="de-DE" baseline="0" dirty="0"/>
              <a:t> Asbach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872772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Todo</a:t>
            </a:r>
            <a:r>
              <a:rPr lang="de-DE" dirty="0"/>
              <a:t>: Legende größer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054871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Besonders flächenintensiv,</a:t>
            </a:r>
            <a:r>
              <a:rPr lang="de-DE" baseline="0" dirty="0"/>
              <a:t> aber auch mit interessantem Angebot: Zentrum für </a:t>
            </a:r>
            <a:r>
              <a:rPr lang="de-DE" baseline="0" dirty="0" err="1"/>
              <a:t>Therapeuthisches</a:t>
            </a:r>
            <a:r>
              <a:rPr lang="de-DE" baseline="0" dirty="0"/>
              <a:t> Reigen Johannisberg sowie Birkengestüt </a:t>
            </a:r>
            <a:r>
              <a:rPr lang="de-DE" baseline="0"/>
              <a:t>Armonia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965618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944128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619817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985981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38339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</a:endParaRPr>
          </a:p>
        </p:txBody>
      </p:sp>
      <p:sp>
        <p:nvSpPr>
          <p:cNvPr id="860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1pPr>
            <a:lvl2pPr marL="699861" indent="-267135"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2pPr>
            <a:lvl3pPr marL="1077911" indent="-214020"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3pPr>
            <a:lvl4pPr marL="1510638" indent="-214020"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4pPr>
            <a:lvl5pPr marL="1943364" indent="-214020"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5pPr>
            <a:lvl6pPr marL="2393275" indent="-2140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6pPr>
            <a:lvl7pPr marL="2843185" indent="-2140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7pPr>
            <a:lvl8pPr marL="3293096" indent="-2140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8pPr>
            <a:lvl9pPr marL="3743007" indent="-2140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9pPr>
          </a:lstStyle>
          <a:p>
            <a:fld id="{71AC0D3A-6791-4A35-BC13-8711F661EECC}" type="slidenum">
              <a:rPr lang="de-DE" altLang="de-DE" sz="1200"/>
              <a:pPr/>
              <a:t>4</a:t>
            </a:fld>
            <a:endParaRPr lang="de-DE" altLang="de-DE" sz="1200"/>
          </a:p>
        </p:txBody>
      </p:sp>
    </p:spTree>
    <p:extLst>
      <p:ext uri="{BB962C8B-B14F-4D97-AF65-F5344CB8AC3E}">
        <p14:creationId xmlns="" xmlns:p14="http://schemas.microsoft.com/office/powerpoint/2010/main" val="3959005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Gemeinde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Windhagen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221 Betriebe insgesamt, davon 60 im produzierenden Gewerbe und 161 im Dienstleistungsbereich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profilbildend: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Wirtgen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/ John Deere (Straßenbaumaschinen), JK-Gruppe (Wellness, Lifestyle und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Healthcare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),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Noelken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Hygiene Products GmbH (Hygieneartikel) und Deutsche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Doka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Schalungstechnik GmbH (Hersteller)</a:t>
            </a:r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weitere Großunternehmen: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Noma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-Getriebe GmbH (Maschinenbau),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Kornmeyer-Carbongroup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(Baufachhandel), Hack Schwerlastservice, Lang Haustechnik (Sanitärtechnik),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Geutebrück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(Videoüberwachung)</a:t>
            </a:r>
            <a:endParaRPr lang="de-DE" dirty="0">
              <a:effectLst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Geneva" pitchFamily="1" charset="-128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5 Beherbergungsbetriebe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Windhagen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(2017)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Geneva" pitchFamily="1" charset="-128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Geneva" pitchFamily="1" charset="-128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Stand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2010 10 Landwirtschaftliche Betriebe in </a:t>
            </a:r>
            <a:r>
              <a:rPr lang="de-DE" sz="1200" kern="1200" baseline="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Windhagen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– insgesamt zu diesem Zeitpunkt landwirtschaftlich genutzte Flächen, v.a. Dauergrünland (225 ha), Weideland (164 ha), Ackerland nur 64 ha / Milchviehhaltung 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944452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093911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886111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868463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23 Bushaltestellen in ganz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Windhagen</a:t>
            </a:r>
            <a:endParaRPr lang="de-DE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Linie 562 verkehrt ab Bad Honnef über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Himberg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Aegidienberg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und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Wülscheid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bis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Oberwindhagen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Bürgerzentrum sowie ab dort über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Windhagen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/ Stockhausen und Asbach bis Neustadt (Wied) </a:t>
            </a:r>
            <a:endParaRPr lang="de-DE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Linie 139 verkehrt ab Neustadt (Wied) über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Kalenborn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bis Stockhausen </a:t>
            </a:r>
            <a:endParaRPr lang="de-DE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ergänzt wird das ÖPNV-Angebot ab dem 01. April 2020 durch die Linie 135, welche ab Linz über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Kalenborn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und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Windhagen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bis Neustadt (Wied) verkehrt</a:t>
            </a:r>
            <a:endParaRPr lang="de-DE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Andienung des Hauptortes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Windhagen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somit über Linien 135, 139 und 562</a:t>
            </a:r>
            <a:endParaRPr lang="de-DE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Andienung Stockhausen über Linien 139 und 562</a:t>
            </a:r>
            <a:endParaRPr lang="de-DE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Andienung der Orte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Frohnen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, Hallerbach, Hohn über Linien 135 und 139</a:t>
            </a:r>
            <a:endParaRPr lang="de-DE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Andienung der Orte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Günterscheid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Köhlershohn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Rederscheid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und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Schweifeld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über Linie 139</a:t>
            </a:r>
            <a:endParaRPr lang="de-DE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keine ÖPNV-Anbindung haben damit Birken,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Hüngsberg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 und Johannisberg</a:t>
            </a:r>
            <a:endParaRPr lang="de-DE" dirty="0"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Verkehrsverbund Rhein-Mosel GmbH, 2020</a:t>
            </a:r>
            <a:endParaRPr lang="de-DE" dirty="0">
              <a:effectLst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Geneva" pitchFamily="1" charset="-128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Radverkehr auf Grund der abwechslungsreichen Topografie schwierig und insbesondere für die ältere Bevölkerung wenig attraktiv</a:t>
            </a:r>
            <a:endParaRPr lang="de-DE" dirty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kern="1200" dirty="0">
              <a:solidFill>
                <a:schemeClr val="tx1"/>
              </a:solidFill>
              <a:effectLst/>
              <a:latin typeface="Arial" charset="0"/>
              <a:ea typeface="Geneva" pitchFamily="1" charset="-128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kern="1200" dirty="0">
                <a:solidFill>
                  <a:schemeClr val="tx1"/>
                </a:solidFill>
                <a:effectLst/>
                <a:latin typeface="Arial" charset="0"/>
                <a:ea typeface="Geneva" pitchFamily="1" charset="-128"/>
                <a:cs typeface="+mn-cs"/>
              </a:rPr>
              <a:t>keine Angebote hinsichtlich Car- oder Bike-Sharing, auch nicht in Asbach und Neustadt (Wied)</a:t>
            </a:r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4237544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lienbildplatzhalter 1">
            <a:extLst>
              <a:ext uri="{FF2B5EF4-FFF2-40B4-BE49-F238E27FC236}">
                <a16:creationId xmlns="" xmlns:a16="http://schemas.microsoft.com/office/drawing/2014/main" id="{48AB60DD-02F5-4BAE-8044-6533FCFDD0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izenplatzhalter 2">
            <a:extLst>
              <a:ext uri="{FF2B5EF4-FFF2-40B4-BE49-F238E27FC236}">
                <a16:creationId xmlns="" xmlns:a16="http://schemas.microsoft.com/office/drawing/2014/main" id="{4956B77D-A1C9-415A-9892-B775D8CC1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buFont typeface="Wingdings" pitchFamily="2" charset="2"/>
              <a:buChar char="§"/>
              <a:defRPr/>
            </a:pPr>
            <a:r>
              <a:rPr lang="en-GB" sz="1000" dirty="0" err="1">
                <a:latin typeface="Arial" pitchFamily="34" charset="0"/>
                <a:cs typeface="Arial" pitchFamily="34" charset="0"/>
              </a:rPr>
              <a:t>Querschnittsthema</a:t>
            </a:r>
            <a:r>
              <a:rPr lang="en-GB" sz="1000" dirty="0">
                <a:latin typeface="Arial" pitchFamily="34" charset="0"/>
                <a:cs typeface="Arial" pitchFamily="34" charset="0"/>
              </a:rPr>
              <a:t>:</a:t>
            </a:r>
            <a:r>
              <a:rPr lang="en-GB" sz="100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000" baseline="0" dirty="0" err="1">
                <a:latin typeface="Arial" pitchFamily="34" charset="0"/>
                <a:cs typeface="Arial" pitchFamily="34" charset="0"/>
              </a:rPr>
              <a:t>Klimaschutz</a:t>
            </a:r>
            <a:endParaRPr lang="en-GB" sz="1000" baseline="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  <a:defRPr/>
            </a:pPr>
            <a:endParaRPr lang="en-GB" sz="1000" baseline="0" dirty="0">
              <a:latin typeface="Arial" pitchFamily="34" charset="0"/>
              <a:cs typeface="Arial" pitchFamily="34" charset="0"/>
            </a:endParaRPr>
          </a:p>
          <a:p>
            <a:pPr lvl="1">
              <a:buFont typeface="Wingdings" pitchFamily="2" charset="2"/>
              <a:buChar char="§"/>
              <a:defRPr/>
            </a:pPr>
            <a:r>
              <a:rPr lang="en-GB" sz="1000" baseline="0" dirty="0" err="1">
                <a:latin typeface="Arial" pitchFamily="34" charset="0"/>
                <a:cs typeface="Arial" pitchFamily="34" charset="0"/>
              </a:rPr>
              <a:t>Nachfolgendes</a:t>
            </a:r>
            <a:r>
              <a:rPr lang="en-GB" sz="1000" baseline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000" baseline="0" dirty="0" err="1">
                <a:latin typeface="Arial" pitchFamily="34" charset="0"/>
                <a:cs typeface="Arial" pitchFamily="34" charset="0"/>
              </a:rPr>
              <a:t>Thema</a:t>
            </a:r>
            <a:r>
              <a:rPr lang="en-GB" sz="1000" baseline="0" dirty="0">
                <a:latin typeface="Arial" pitchFamily="34" charset="0"/>
                <a:cs typeface="Arial" pitchFamily="34" charset="0"/>
              </a:rPr>
              <a:t>: </a:t>
            </a:r>
            <a:r>
              <a:rPr lang="en-GB" sz="1000" baseline="0" dirty="0" err="1">
                <a:latin typeface="Arial" pitchFamily="34" charset="0"/>
                <a:cs typeface="Arial" pitchFamily="34" charset="0"/>
              </a:rPr>
              <a:t>Flächennutzungen</a:t>
            </a:r>
            <a:endParaRPr lang="en-GB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15F81003-A833-43A1-B123-05067F54CC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04875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4875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4875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4875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4875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32ADB0-A348-40B7-A883-38D21D99409E}" type="slidenum">
              <a:rPr lang="de-DE" altLang="x-none" sz="110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58</a:t>
            </a:fld>
            <a:endParaRPr lang="de-DE" altLang="x-none" sz="11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</a:endParaRPr>
          </a:p>
        </p:txBody>
      </p:sp>
      <p:sp>
        <p:nvSpPr>
          <p:cNvPr id="860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1pPr>
            <a:lvl2pPr marL="699861" indent="-267135"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2pPr>
            <a:lvl3pPr marL="1077911" indent="-214020"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3pPr>
            <a:lvl4pPr marL="1510638" indent="-214020"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4pPr>
            <a:lvl5pPr marL="1943364" indent="-214020"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5pPr>
            <a:lvl6pPr marL="2393275" indent="-2140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6pPr>
            <a:lvl7pPr marL="2843185" indent="-2140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7pPr>
            <a:lvl8pPr marL="3293096" indent="-2140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8pPr>
            <a:lvl9pPr marL="3743007" indent="-2140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9pPr>
          </a:lstStyle>
          <a:p>
            <a:fld id="{71AC0D3A-6791-4A35-BC13-8711F661EECC}" type="slidenum">
              <a:rPr lang="de-DE" altLang="de-DE" sz="1200"/>
              <a:pPr/>
              <a:t>7</a:t>
            </a:fld>
            <a:endParaRPr lang="de-DE" altLang="de-DE" sz="1200"/>
          </a:p>
        </p:txBody>
      </p:sp>
    </p:spTree>
    <p:extLst>
      <p:ext uri="{BB962C8B-B14F-4D97-AF65-F5344CB8AC3E}">
        <p14:creationId xmlns="" xmlns:p14="http://schemas.microsoft.com/office/powerpoint/2010/main" val="1830269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izenplatzhalt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itchFamily="34" charset="0"/>
            </a:endParaRPr>
          </a:p>
        </p:txBody>
      </p:sp>
      <p:sp>
        <p:nvSpPr>
          <p:cNvPr id="8602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1pPr>
            <a:lvl2pPr marL="699861" indent="-267135"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2pPr>
            <a:lvl3pPr marL="1077911" indent="-214020"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3pPr>
            <a:lvl4pPr marL="1510638" indent="-214020"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4pPr>
            <a:lvl5pPr marL="1943364" indent="-214020"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5pPr>
            <a:lvl6pPr marL="2393275" indent="-2140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6pPr>
            <a:lvl7pPr marL="2843185" indent="-2140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7pPr>
            <a:lvl8pPr marL="3293096" indent="-2140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8pPr>
            <a:lvl9pPr marL="3743007" indent="-21402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" charset="-128"/>
              </a:defRPr>
            </a:lvl9pPr>
          </a:lstStyle>
          <a:p>
            <a:fld id="{71AC0D3A-6791-4A35-BC13-8711F661EECC}" type="slidenum">
              <a:rPr lang="de-DE" altLang="de-DE" sz="1200"/>
              <a:pPr/>
              <a:t>8</a:t>
            </a:fld>
            <a:endParaRPr lang="de-DE" altLang="de-DE" sz="1200"/>
          </a:p>
        </p:txBody>
      </p:sp>
    </p:spTree>
    <p:extLst>
      <p:ext uri="{BB962C8B-B14F-4D97-AF65-F5344CB8AC3E}">
        <p14:creationId xmlns="" xmlns:p14="http://schemas.microsoft.com/office/powerpoint/2010/main" val="1830269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Hier: Versorgungszentrum</a:t>
            </a:r>
            <a:r>
              <a:rPr lang="de-DE" baseline="0" dirty="0"/>
              <a:t> als größere Agglomeration von Einzelhandel für unterschiedliche Bedarfe, daher der Lebensmitteleinzelhandel in </a:t>
            </a:r>
            <a:r>
              <a:rPr lang="de-DE" baseline="0" dirty="0" err="1"/>
              <a:t>Windhagen</a:t>
            </a:r>
            <a:r>
              <a:rPr lang="de-DE" baseline="0" dirty="0"/>
              <a:t> nicht mit dargestellt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716937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86231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613106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89232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17403C-3C78-4600-A557-91BC8FB6E01F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3785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PT_Titel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516563"/>
            <a:ext cx="229235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990600"/>
            <a:ext cx="5410200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/>
              <a:t>Mastertitelformat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1905000"/>
            <a:ext cx="5410200" cy="2057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/>
              <a:t>Master-Untertitelformat bearbeiten</a:t>
            </a:r>
          </a:p>
        </p:txBody>
      </p:sp>
    </p:spTree>
    <p:extLst>
      <p:ext uri="{BB962C8B-B14F-4D97-AF65-F5344CB8AC3E}">
        <p14:creationId xmlns="" xmlns:p14="http://schemas.microsoft.com/office/powerpoint/2010/main" val="2048151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Kommunales Entwicklungskonzept Gemeinde Windhagen - 24.09.2020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5F608-FE72-47B6-AF77-815B761C17D0}" type="slidenum">
              <a:rPr lang="de-DE"/>
              <a:pPr>
                <a:defRPr/>
              </a:pPr>
              <a:t>‹Nr.›</a:t>
            </a:fld>
            <a:endParaRPr lang="de-DE" sz="1400"/>
          </a:p>
        </p:txBody>
      </p:sp>
    </p:spTree>
    <p:extLst>
      <p:ext uri="{BB962C8B-B14F-4D97-AF65-F5344CB8AC3E}">
        <p14:creationId xmlns="" xmlns:p14="http://schemas.microsoft.com/office/powerpoint/2010/main" val="191643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91300" y="1143000"/>
            <a:ext cx="1943100" cy="5029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62000" y="1143000"/>
            <a:ext cx="5676900" cy="50292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Kommunales Entwicklungskonzept Gemeinde Windhagen - 24.09.2020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6BE3A-6FB3-4159-B942-A5541D250F25}" type="slidenum">
              <a:rPr lang="de-DE"/>
              <a:pPr>
                <a:defRPr/>
              </a:pPr>
              <a:t>‹Nr.›</a:t>
            </a:fld>
            <a:endParaRPr lang="de-DE" sz="1400"/>
          </a:p>
        </p:txBody>
      </p:sp>
    </p:spTree>
    <p:extLst>
      <p:ext uri="{BB962C8B-B14F-4D97-AF65-F5344CB8AC3E}">
        <p14:creationId xmlns="" xmlns:p14="http://schemas.microsoft.com/office/powerpoint/2010/main" val="241625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Kommunales Entwicklungskonzept Gemeinde Windhagen - 24.09.2020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842A1-F934-4E5D-8BCD-7D115B1A35B8}" type="slidenum">
              <a:rPr lang="de-DE"/>
              <a:pPr>
                <a:defRPr/>
              </a:pPr>
              <a:t>‹Nr.›</a:t>
            </a:fld>
            <a:endParaRPr lang="de-DE" sz="1400"/>
          </a:p>
        </p:txBody>
      </p:sp>
    </p:spTree>
    <p:extLst>
      <p:ext uri="{BB962C8B-B14F-4D97-AF65-F5344CB8AC3E}">
        <p14:creationId xmlns="" xmlns:p14="http://schemas.microsoft.com/office/powerpoint/2010/main" val="19326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Kommunales Entwicklungskonzept Gemeinde Windhagen - 24.09.2020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D4B83-53E3-4CC9-AD94-70B8D1B25A97}" type="slidenum">
              <a:rPr lang="de-DE"/>
              <a:pPr>
                <a:defRPr/>
              </a:pPr>
              <a:t>‹Nr.›</a:t>
            </a:fld>
            <a:endParaRPr lang="de-DE" sz="1400"/>
          </a:p>
        </p:txBody>
      </p:sp>
    </p:spTree>
    <p:extLst>
      <p:ext uri="{BB962C8B-B14F-4D97-AF65-F5344CB8AC3E}">
        <p14:creationId xmlns="" xmlns:p14="http://schemas.microsoft.com/office/powerpoint/2010/main" val="93712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20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244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Kommunales Entwicklungskonzept Gemeinde Windhagen - 24.09.2020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84135-E6FB-48E0-82D5-2345DC13B81C}" type="slidenum">
              <a:rPr lang="de-DE"/>
              <a:pPr>
                <a:defRPr/>
              </a:pPr>
              <a:t>‹Nr.›</a:t>
            </a:fld>
            <a:endParaRPr lang="de-DE" sz="1400"/>
          </a:p>
        </p:txBody>
      </p:sp>
    </p:spTree>
    <p:extLst>
      <p:ext uri="{BB962C8B-B14F-4D97-AF65-F5344CB8AC3E}">
        <p14:creationId xmlns="" xmlns:p14="http://schemas.microsoft.com/office/powerpoint/2010/main" val="419706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Kommunales Entwicklungskonzept Gemeinde Windhagen - 24.09.2020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11773-DD54-4620-8E6C-7C23521F2FFD}" type="slidenum">
              <a:rPr lang="de-DE"/>
              <a:pPr>
                <a:defRPr/>
              </a:pPr>
              <a:t>‹Nr.›</a:t>
            </a:fld>
            <a:endParaRPr lang="de-DE" sz="1400"/>
          </a:p>
        </p:txBody>
      </p:sp>
    </p:spTree>
    <p:extLst>
      <p:ext uri="{BB962C8B-B14F-4D97-AF65-F5344CB8AC3E}">
        <p14:creationId xmlns="" xmlns:p14="http://schemas.microsoft.com/office/powerpoint/2010/main" val="331730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Kommunales Entwicklungskonzept Gemeinde Windhagen - 24.09.2020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D280F-E7D1-471C-B550-CBFAD67DE4B5}" type="slidenum">
              <a:rPr lang="de-DE"/>
              <a:pPr>
                <a:defRPr/>
              </a:pPr>
              <a:t>‹Nr.›</a:t>
            </a:fld>
            <a:endParaRPr lang="de-DE" sz="1400"/>
          </a:p>
        </p:txBody>
      </p:sp>
    </p:spTree>
    <p:extLst>
      <p:ext uri="{BB962C8B-B14F-4D97-AF65-F5344CB8AC3E}">
        <p14:creationId xmlns="" xmlns:p14="http://schemas.microsoft.com/office/powerpoint/2010/main" val="3155292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Kommunales Entwicklungskonzept Gemeinde Windhagen - 24.09.2020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55EFD-CA78-45F2-BF97-17101AB1FAC4}" type="slidenum">
              <a:rPr lang="de-DE"/>
              <a:pPr>
                <a:defRPr/>
              </a:pPr>
              <a:t>‹Nr.›</a:t>
            </a:fld>
            <a:endParaRPr lang="de-DE" sz="1400"/>
          </a:p>
        </p:txBody>
      </p:sp>
    </p:spTree>
    <p:extLst>
      <p:ext uri="{BB962C8B-B14F-4D97-AF65-F5344CB8AC3E}">
        <p14:creationId xmlns="" xmlns:p14="http://schemas.microsoft.com/office/powerpoint/2010/main" val="211634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Kommunales Entwicklungskonzept Gemeinde Windhagen - 24.09.2020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1A25F-6C04-40F5-909C-08409047E446}" type="slidenum">
              <a:rPr lang="de-DE"/>
              <a:pPr>
                <a:defRPr/>
              </a:pPr>
              <a:t>‹Nr.›</a:t>
            </a:fld>
            <a:endParaRPr lang="de-DE" sz="1400"/>
          </a:p>
        </p:txBody>
      </p:sp>
    </p:spTree>
    <p:extLst>
      <p:ext uri="{BB962C8B-B14F-4D97-AF65-F5344CB8AC3E}">
        <p14:creationId xmlns="" xmlns:p14="http://schemas.microsoft.com/office/powerpoint/2010/main" val="3895741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Kommunales Entwicklungskonzept Gemeinde Windhagen - 24.09.2020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09D35-DC16-43D8-8FAE-DDF3A53F7782}" type="slidenum">
              <a:rPr lang="de-DE"/>
              <a:pPr>
                <a:defRPr/>
              </a:pPr>
              <a:t>‹Nr.›</a:t>
            </a:fld>
            <a:endParaRPr lang="de-DE" sz="1400"/>
          </a:p>
        </p:txBody>
      </p:sp>
    </p:spTree>
    <p:extLst>
      <p:ext uri="{BB962C8B-B14F-4D97-AF65-F5344CB8AC3E}">
        <p14:creationId xmlns="" xmlns:p14="http://schemas.microsoft.com/office/powerpoint/2010/main" val="2417935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rand-unterfolien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46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1430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43438" y="228600"/>
            <a:ext cx="4271962" cy="3048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Kommunales Entwicklungskonzept Gemeinde Windhagen - 24.09.2020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" y="6553200"/>
            <a:ext cx="990600" cy="2286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fld id="{9F60A1E9-3360-4B98-B1CD-27596EB887C0}" type="slidenum">
              <a:rPr lang="de-DE"/>
              <a:pPr>
                <a:defRPr/>
              </a:pPr>
              <a:t>‹Nr.›</a:t>
            </a:fld>
            <a:endParaRPr lang="de-DE" sz="1400"/>
          </a:p>
        </p:txBody>
      </p:sp>
      <p:sp>
        <p:nvSpPr>
          <p:cNvPr id="1031" name="Line 9"/>
          <p:cNvSpPr>
            <a:spLocks noChangeShapeType="1"/>
          </p:cNvSpPr>
          <p:nvPr userDrawn="1"/>
        </p:nvSpPr>
        <p:spPr bwMode="auto">
          <a:xfrm>
            <a:off x="609600" y="660400"/>
            <a:ext cx="8305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Geneva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Geneva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Geneva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Geneva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Geneva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Geneva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Geneva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ea typeface="Geneva" pitchFamily="1" charset="-128"/>
        </a:defRPr>
      </a:lvl9pPr>
    </p:titleStyle>
    <p:bodyStyle>
      <a:lvl1pPr marL="141288" indent="-141288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52425" indent="-2095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558800" indent="-18097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3pPr>
      <a:lvl4pPr marL="757238" indent="-1635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993775" indent="-1698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5pPr>
      <a:lvl6pPr marL="1450975" indent="-16986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6pPr>
      <a:lvl7pPr marL="1908175" indent="-16986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7pPr>
      <a:lvl8pPr marL="2365375" indent="-16986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8pPr>
      <a:lvl9pPr marL="2822575" indent="-16986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mailto:swantje.grotheer@ru.uni-kl.de" TargetMode="External"/><Relationship Id="rId2" Type="http://schemas.openxmlformats.org/officeDocument/2006/relationships/hyperlink" Target="mailto:troegerw@ru.uni-kl.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EA697CC-DF30-4276-9181-629F613CB3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Kommunales Entwicklungskonzept für die Gemeinde Windhagen – </a:t>
            </a:r>
            <a:br>
              <a:rPr lang="de-DE" dirty="0"/>
            </a:br>
            <a:r>
              <a:rPr lang="de-DE" dirty="0"/>
              <a:t>Zukunftsbild Windhagen 2024</a:t>
            </a:r>
            <a:endParaRPr lang="x-none" dirty="0"/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34A86BE2-F23E-4145-81B8-2261265B9D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1800" y="2204864"/>
            <a:ext cx="5410200" cy="2160240"/>
          </a:xfrm>
        </p:spPr>
        <p:txBody>
          <a:bodyPr/>
          <a:lstStyle/>
          <a:p>
            <a:r>
              <a:rPr lang="de-DE" b="1" dirty="0"/>
              <a:t>Interner Workshop </a:t>
            </a:r>
          </a:p>
          <a:p>
            <a:r>
              <a:rPr lang="de-DE" b="1" dirty="0"/>
              <a:t>am 24. September 2020 in Windhagen</a:t>
            </a:r>
          </a:p>
          <a:p>
            <a:endParaRPr lang="de-DE" dirty="0"/>
          </a:p>
          <a:p>
            <a:r>
              <a:rPr lang="de-DE" b="1" dirty="0"/>
              <a:t>Referenten:</a:t>
            </a:r>
          </a:p>
          <a:p>
            <a:r>
              <a:rPr lang="de-DE" dirty="0"/>
              <a:t>Prof. Dr. Gabi Troeger-Weiß</a:t>
            </a:r>
          </a:p>
          <a:p>
            <a:r>
              <a:rPr lang="de-DE" dirty="0"/>
              <a:t>Dr. Swantje Grotheer</a:t>
            </a:r>
          </a:p>
          <a:p>
            <a:r>
              <a:rPr lang="de-DE" dirty="0"/>
              <a:t> 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174779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6200" y="6553200"/>
            <a:ext cx="9906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fld id="{BE6E842B-C7B3-485F-B343-68EEFB6AC783}" type="slidenum">
              <a:rPr lang="de-DE" altLang="de-DE" sz="1000" smtClean="0"/>
              <a:pPr/>
              <a:t>10</a:t>
            </a:fld>
            <a:endParaRPr lang="de-DE" altLang="de-DE" sz="1400"/>
          </a:p>
        </p:txBody>
      </p:sp>
      <p:sp>
        <p:nvSpPr>
          <p:cNvPr id="5124" name="Titel 1"/>
          <p:cNvSpPr>
            <a:spLocks noGrp="1"/>
          </p:cNvSpPr>
          <p:nvPr>
            <p:ph type="title"/>
          </p:nvPr>
        </p:nvSpPr>
        <p:spPr>
          <a:xfrm>
            <a:off x="1115616" y="1196752"/>
            <a:ext cx="7418784" cy="3600673"/>
          </a:xfrm>
        </p:spPr>
        <p:txBody>
          <a:bodyPr/>
          <a:lstStyle/>
          <a:p>
            <a:pPr algn="ctr"/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/>
              <a:t>III</a:t>
            </a:r>
            <a:br>
              <a:rPr lang="de-DE" altLang="de-DE" sz="2400" dirty="0"/>
            </a:b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/>
              <a:t>Herausforderungen</a:t>
            </a:r>
            <a:br>
              <a:rPr lang="de-DE" altLang="de-DE" sz="2400" dirty="0"/>
            </a:br>
            <a:r>
              <a:rPr lang="de-DE" altLang="de-DE" sz="2400" dirty="0"/>
              <a:t>für Kommunen</a:t>
            </a:r>
          </a:p>
        </p:txBody>
      </p:sp>
      <p:pic>
        <p:nvPicPr>
          <p:cNvPr id="5125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9305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>
          <a:xfrm>
            <a:off x="683568" y="765174"/>
            <a:ext cx="7850832" cy="791617"/>
          </a:xfrm>
        </p:spPr>
        <p:txBody>
          <a:bodyPr/>
          <a:lstStyle/>
          <a:p>
            <a:r>
              <a:rPr lang="de-DE" altLang="de-DE" sz="2200" dirty="0"/>
              <a:t>Geänderte Rahmenbedingungen und Herausforderungen für Kommunen </a:t>
            </a:r>
          </a:p>
        </p:txBody>
      </p:sp>
      <p:sp>
        <p:nvSpPr>
          <p:cNvPr id="7171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6324600" y="228600"/>
            <a:ext cx="2590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algn="r"/>
            <a:fld id="{4971DFE7-2D2B-4669-9F97-BC171FEEC212}" type="slidenum">
              <a:rPr lang="de-DE" altLang="de-DE" sz="1000" smtClean="0"/>
              <a:pPr algn="r"/>
              <a:t>11</a:t>
            </a:fld>
            <a:endParaRPr lang="de-DE" altLang="de-DE" sz="1400"/>
          </a:p>
        </p:txBody>
      </p:sp>
      <p:sp>
        <p:nvSpPr>
          <p:cNvPr id="14340" name="Inhaltsplatzhalter 1"/>
          <p:cNvSpPr>
            <a:spLocks noGrp="1"/>
          </p:cNvSpPr>
          <p:nvPr>
            <p:ph idx="1"/>
          </p:nvPr>
        </p:nvSpPr>
        <p:spPr>
          <a:xfrm>
            <a:off x="827088" y="1628775"/>
            <a:ext cx="7707312" cy="4543425"/>
          </a:xfrm>
        </p:spPr>
        <p:txBody>
          <a:bodyPr/>
          <a:lstStyle/>
          <a:p>
            <a:pPr marL="355600" indent="-355600"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r>
              <a:rPr lang="de-DE" sz="1800" dirty="0"/>
              <a:t>Neue Formen des Arbeits- und Pendlerverhaltens und neue Formen des Wohnstandortverhaltens</a:t>
            </a:r>
          </a:p>
          <a:p>
            <a:pPr marL="355600" indent="-355600"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endParaRPr lang="de-DE" sz="1800" dirty="0"/>
          </a:p>
          <a:p>
            <a:pPr marL="355600" indent="-355600"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r>
              <a:rPr lang="de-DE" sz="1800" dirty="0"/>
              <a:t>Wettbewerb der Kommunen um Gewinnung von Wohn- und Arbeitsbevölkerung sowie Unternehmen</a:t>
            </a:r>
          </a:p>
          <a:p>
            <a:pPr marL="355600" indent="-355600"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endParaRPr lang="de-DE" sz="1800" dirty="0"/>
          </a:p>
          <a:p>
            <a:pPr marL="355600" indent="-355600"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r>
              <a:rPr lang="de-DE" sz="1800" dirty="0"/>
              <a:t>Knappe Haushaltsmittel im kommunalen Bereich (Infrastruktur) – hoher Investitionsstau bei Infrastruktur (z.B. Straßen)</a:t>
            </a:r>
          </a:p>
          <a:p>
            <a:pPr marL="355600" indent="-355600"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endParaRPr lang="de-DE" sz="1800" dirty="0"/>
          </a:p>
          <a:p>
            <a:pPr marL="355600" indent="-355600"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r>
              <a:rPr lang="de-DE" sz="1800" dirty="0"/>
              <a:t>Profilbildung von Landkreisen und Gemeinden – Markenbildung</a:t>
            </a:r>
          </a:p>
          <a:p>
            <a:pPr marL="355600" indent="-355600"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endParaRPr lang="de-DE" sz="1800" dirty="0"/>
          </a:p>
          <a:p>
            <a:pPr marL="355600" indent="-355600"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800" dirty="0"/>
              <a:t>Wertewandel gegenüber materiellen Werten und Sachwerten bei junger Generation</a:t>
            </a:r>
          </a:p>
          <a:p>
            <a:pPr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endParaRPr lang="de-DE" sz="1800" dirty="0"/>
          </a:p>
          <a:p>
            <a:pPr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endParaRPr lang="de-DE" sz="1800" dirty="0"/>
          </a:p>
          <a:p>
            <a:pPr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endParaRPr lang="de-DE" sz="1800" dirty="0"/>
          </a:p>
        </p:txBody>
      </p:sp>
      <p:pic>
        <p:nvPicPr>
          <p:cNvPr id="7173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Foliennummernplatzhalter 4"/>
          <p:cNvSpPr txBox="1">
            <a:spLocks/>
          </p:cNvSpPr>
          <p:nvPr/>
        </p:nvSpPr>
        <p:spPr bwMode="auto">
          <a:xfrm>
            <a:off x="76200" y="6553200"/>
            <a:ext cx="990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9F875D-79F9-4279-B474-40A034F08F6B}" type="slidenum">
              <a:rPr lang="de-DE" altLang="de-DE" sz="10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de-DE" altLang="de-DE" sz="1400"/>
          </a:p>
        </p:txBody>
      </p:sp>
    </p:spTree>
    <p:extLst>
      <p:ext uri="{BB962C8B-B14F-4D97-AF65-F5344CB8AC3E}">
        <p14:creationId xmlns="" xmlns:p14="http://schemas.microsoft.com/office/powerpoint/2010/main" val="2734349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12875"/>
            <a:ext cx="8339137" cy="4895850"/>
          </a:xfrm>
        </p:spPr>
        <p:txBody>
          <a:bodyPr/>
          <a:lstStyle/>
          <a:p>
            <a:pPr marL="0" indent="0" defTabSz="911225" eaLnBrk="1" hangingPunct="1">
              <a:buFont typeface="Wingdings" pitchFamily="2" charset="2"/>
              <a:buNone/>
              <a:tabLst>
                <a:tab pos="1482725" algn="l"/>
              </a:tabLst>
            </a:pPr>
            <a:r>
              <a:rPr lang="de-DE" altLang="de-DE" sz="2200" b="1" dirty="0"/>
              <a:t>Kernthemen:</a:t>
            </a:r>
          </a:p>
          <a:p>
            <a:pPr marL="0" indent="0" defTabSz="911225" eaLnBrk="1" hangingPunct="1">
              <a:buFont typeface="Wingdings" pitchFamily="2" charset="2"/>
              <a:buNone/>
              <a:tabLst>
                <a:tab pos="1482725" algn="l"/>
              </a:tabLst>
            </a:pPr>
            <a:endParaRPr lang="de-DE" altLang="de-DE" sz="1800" b="1" dirty="0"/>
          </a:p>
          <a:p>
            <a:pPr marL="285750" lvl="1" indent="-285750" defTabSz="911225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§"/>
              <a:tabLst>
                <a:tab pos="1482725" algn="l"/>
              </a:tabLst>
            </a:pPr>
            <a:r>
              <a:rPr lang="de-DE" altLang="de-DE" sz="1800" dirty="0"/>
              <a:t>Demographie: Bevölkerungsentwicklung und Daseinsvorsorge</a:t>
            </a:r>
          </a:p>
          <a:p>
            <a:pPr marL="285750" lvl="1" indent="-285750" defTabSz="911225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§"/>
              <a:tabLst>
                <a:tab pos="1482725" algn="l"/>
              </a:tabLst>
            </a:pPr>
            <a:r>
              <a:rPr lang="de-DE" altLang="de-DE" sz="1800" dirty="0"/>
              <a:t>Marken- und Imagebildung, Standortmarketing</a:t>
            </a:r>
          </a:p>
          <a:p>
            <a:pPr marL="285750" lvl="1" indent="-285750" defTabSz="911225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§"/>
              <a:tabLst>
                <a:tab pos="1482725" algn="l"/>
              </a:tabLst>
            </a:pPr>
            <a:r>
              <a:rPr lang="de-DE" altLang="de-DE" sz="1800" dirty="0"/>
              <a:t>Standortsicherung (Unternehmen und Hochschulen)</a:t>
            </a:r>
          </a:p>
          <a:p>
            <a:pPr marL="285750" lvl="1" indent="-285750" defTabSz="911225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§"/>
              <a:tabLst>
                <a:tab pos="1482725" algn="l"/>
              </a:tabLst>
            </a:pPr>
            <a:r>
              <a:rPr lang="de-DE" altLang="de-DE" sz="1800" dirty="0"/>
              <a:t>Innovation, Bildung und Wissenschaft</a:t>
            </a:r>
          </a:p>
          <a:p>
            <a:pPr marL="285750" lvl="1" indent="-285750" defTabSz="911225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§"/>
              <a:tabLst>
                <a:tab pos="1482725" algn="l"/>
              </a:tabLst>
            </a:pPr>
            <a:r>
              <a:rPr lang="de-DE" altLang="de-DE" sz="1800" dirty="0"/>
              <a:t>Verkehr</a:t>
            </a:r>
          </a:p>
          <a:p>
            <a:pPr marL="285750" lvl="1" indent="-285750" defTabSz="911225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§"/>
              <a:tabLst>
                <a:tab pos="1482725" algn="l"/>
              </a:tabLst>
            </a:pPr>
            <a:r>
              <a:rPr lang="de-DE" altLang="de-DE" sz="1800" dirty="0"/>
              <a:t>Lebensqualität, Gesundheit, Freizeit und Tourismus</a:t>
            </a:r>
          </a:p>
          <a:p>
            <a:pPr marL="285750" lvl="1" indent="-285750" defTabSz="911225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§"/>
              <a:tabLst>
                <a:tab pos="1482725" algn="l"/>
              </a:tabLst>
            </a:pPr>
            <a:r>
              <a:rPr lang="de-DE" altLang="de-DE" sz="1800" dirty="0"/>
              <a:t>Heimatbewusstsein, Identität, Vernetzung und Netzwerke</a:t>
            </a:r>
          </a:p>
          <a:p>
            <a:pPr marL="285750" lvl="1" indent="-285750" defTabSz="911225">
              <a:lnSpc>
                <a:spcPts val="2500"/>
              </a:lnSpc>
              <a:spcAft>
                <a:spcPts val="600"/>
              </a:spcAft>
              <a:buFont typeface="Wingdings" pitchFamily="2" charset="2"/>
              <a:buChar char="§"/>
              <a:tabLst>
                <a:tab pos="1482725" algn="l"/>
              </a:tabLst>
            </a:pPr>
            <a:r>
              <a:rPr lang="de-DE" altLang="de-DE" sz="1800" dirty="0"/>
              <a:t>Grüne Infrastrukturen / Klima / CO2-Neutralität</a:t>
            </a:r>
          </a:p>
        </p:txBody>
      </p:sp>
      <p:pic>
        <p:nvPicPr>
          <p:cNvPr id="27652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76200" y="6553200"/>
            <a:ext cx="990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1F6E815-D621-41B3-B92C-B5F673361E9E}" type="slidenum">
              <a:rPr lang="de-DE" smtClean="0"/>
              <a:pPr>
                <a:defRPr/>
              </a:pPr>
              <a:t>12</a:t>
            </a:fld>
            <a:endParaRPr lang="de-DE" sz="1400"/>
          </a:p>
        </p:txBody>
      </p:sp>
    </p:spTree>
    <p:extLst>
      <p:ext uri="{BB962C8B-B14F-4D97-AF65-F5344CB8AC3E}">
        <p14:creationId xmlns="" xmlns:p14="http://schemas.microsoft.com/office/powerpoint/2010/main" val="909195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Inhaltsplatzhalter 2"/>
          <p:cNvSpPr>
            <a:spLocks noGrp="1"/>
          </p:cNvSpPr>
          <p:nvPr>
            <p:ph idx="1"/>
          </p:nvPr>
        </p:nvSpPr>
        <p:spPr>
          <a:xfrm>
            <a:off x="762000" y="1125538"/>
            <a:ext cx="8058150" cy="5046662"/>
          </a:xfrm>
        </p:spPr>
        <p:txBody>
          <a:bodyPr/>
          <a:lstStyle/>
          <a:p>
            <a:pPr>
              <a:defRPr/>
            </a:pPr>
            <a:endParaRPr lang="de-DE" dirty="0">
              <a:cs typeface="+mn-cs"/>
            </a:endParaRPr>
          </a:p>
          <a:p>
            <a:pPr marL="0" indent="0">
              <a:buFontTx/>
              <a:buNone/>
              <a:defRPr/>
            </a:pPr>
            <a:endParaRPr lang="de-DE" dirty="0">
              <a:cs typeface="+mn-cs"/>
            </a:endParaRPr>
          </a:p>
        </p:txBody>
      </p:sp>
      <p:sp>
        <p:nvSpPr>
          <p:cNvPr id="5123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6200" y="6553200"/>
            <a:ext cx="9906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fld id="{BE6E842B-C7B3-485F-B343-68EEFB6AC783}" type="slidenum">
              <a:rPr lang="de-DE" altLang="de-DE" sz="1000" smtClean="0"/>
              <a:pPr/>
              <a:t>13</a:t>
            </a:fld>
            <a:endParaRPr lang="de-DE" altLang="de-DE" sz="1400"/>
          </a:p>
        </p:txBody>
      </p:sp>
      <p:sp>
        <p:nvSpPr>
          <p:cNvPr id="5124" name="Titel 1"/>
          <p:cNvSpPr>
            <a:spLocks noGrp="1"/>
          </p:cNvSpPr>
          <p:nvPr>
            <p:ph type="title"/>
          </p:nvPr>
        </p:nvSpPr>
        <p:spPr>
          <a:xfrm>
            <a:off x="1115616" y="1196752"/>
            <a:ext cx="7418784" cy="3600673"/>
          </a:xfrm>
        </p:spPr>
        <p:txBody>
          <a:bodyPr/>
          <a:lstStyle/>
          <a:p>
            <a:pPr algn="ctr"/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/>
              <a:t>IV</a:t>
            </a:r>
            <a:br>
              <a:rPr lang="de-DE" altLang="de-DE" sz="2400" dirty="0"/>
            </a:b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/>
              <a:t>Ergebnisse der Bestandsaufnahme für die Gemeinde Windhagen</a:t>
            </a:r>
            <a:br>
              <a:rPr lang="de-DE" altLang="de-DE" sz="2400" dirty="0"/>
            </a:br>
            <a:endParaRPr lang="de-DE" altLang="de-DE" sz="2400" dirty="0"/>
          </a:p>
        </p:txBody>
      </p:sp>
      <p:pic>
        <p:nvPicPr>
          <p:cNvPr id="5125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92917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4690" y="3819073"/>
            <a:ext cx="3185782" cy="213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14</a:t>
            </a:fld>
            <a:endParaRPr lang="de-DE" sz="140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r="490" b="31478"/>
          <a:stretch/>
        </p:blipFill>
        <p:spPr>
          <a:xfrm>
            <a:off x="683568" y="1412776"/>
            <a:ext cx="4951122" cy="5110650"/>
          </a:xfrm>
        </p:spPr>
      </p:pic>
      <p:sp>
        <p:nvSpPr>
          <p:cNvPr id="7" name="Textfeld 6"/>
          <p:cNvSpPr txBox="1"/>
          <p:nvPr/>
        </p:nvSpPr>
        <p:spPr>
          <a:xfrm>
            <a:off x="539552" y="6608385"/>
            <a:ext cx="8299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Eigene Erhebungen, Kaiserslautern 2020 | Entwurf: Lehrstuhl Regionalentwicklung und Raumordnung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4293" y="764704"/>
            <a:ext cx="7772400" cy="914400"/>
          </a:xfrm>
        </p:spPr>
        <p:txBody>
          <a:bodyPr/>
          <a:lstStyle/>
          <a:p>
            <a:r>
              <a:rPr lang="de-DE" sz="2200" dirty="0"/>
              <a:t>Administrative und strukturelle Einbindung 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0D644B2C-1047-4E4F-AD21-34C6458E23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950"/>
          <a:stretch/>
        </p:blipFill>
        <p:spPr bwMode="auto">
          <a:xfrm>
            <a:off x="5723965" y="1307857"/>
            <a:ext cx="2939157" cy="251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99579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15</a:t>
            </a:fld>
            <a:endParaRPr lang="de-DE" sz="140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611560" y="1124744"/>
            <a:ext cx="7922840" cy="5047456"/>
          </a:xfrm>
        </p:spPr>
        <p:txBody>
          <a:bodyPr/>
          <a:lstStyle/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r>
              <a:rPr lang="de-DE" sz="2400" b="1" dirty="0"/>
              <a:t>Entwicklung und Struktur der Bevölkerung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A98AF367-54D7-4330-B717-74AD2E215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65980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7238" y="764704"/>
            <a:ext cx="7772400" cy="914400"/>
          </a:xfrm>
        </p:spPr>
        <p:txBody>
          <a:bodyPr/>
          <a:lstStyle/>
          <a:p>
            <a:r>
              <a:rPr lang="de-DE" sz="2200" dirty="0"/>
              <a:t>Bevölkerungsentwicklung der Ortsgemeinden in der Verbandsgemeinde Asbach 1990-2019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386"/>
          <a:stretch/>
        </p:blipFill>
        <p:spPr>
          <a:xfrm>
            <a:off x="683568" y="1441751"/>
            <a:ext cx="6480720" cy="4931058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16</a:t>
            </a:fld>
            <a:endParaRPr lang="de-DE" sz="1400"/>
          </a:p>
        </p:txBody>
      </p:sp>
      <p:sp>
        <p:nvSpPr>
          <p:cNvPr id="3" name="Textfeld 2"/>
          <p:cNvSpPr txBox="1"/>
          <p:nvPr/>
        </p:nvSpPr>
        <p:spPr>
          <a:xfrm>
            <a:off x="683568" y="6378750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ED16CF11-E1D4-4F5B-9510-DE78A1032C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15004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075"/>
          <a:stretch/>
        </p:blipFill>
        <p:spPr bwMode="auto">
          <a:xfrm>
            <a:off x="5462326" y="5330696"/>
            <a:ext cx="2814828" cy="12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692696"/>
            <a:ext cx="7772400" cy="914400"/>
          </a:xfrm>
        </p:spPr>
        <p:txBody>
          <a:bodyPr/>
          <a:lstStyle/>
          <a:p>
            <a:r>
              <a:rPr lang="de-DE" sz="2200" dirty="0"/>
              <a:t>Bevölkerungsentwicklung der Ortsgemeinden in der Verbandsgemeinde Asbach 1990-1999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32060"/>
          <a:stretch/>
        </p:blipFill>
        <p:spPr>
          <a:xfrm>
            <a:off x="762000" y="1482376"/>
            <a:ext cx="4739588" cy="4826944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17</a:t>
            </a:fld>
            <a:endParaRPr lang="de-DE" sz="1400"/>
          </a:p>
        </p:txBody>
      </p:sp>
      <p:sp>
        <p:nvSpPr>
          <p:cNvPr id="6" name="Textfeld 5"/>
          <p:cNvSpPr txBox="1"/>
          <p:nvPr/>
        </p:nvSpPr>
        <p:spPr>
          <a:xfrm>
            <a:off x="711151" y="6324545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382F4633-B29A-41D3-8FBE-10D6E6892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0580" y="3912376"/>
            <a:ext cx="2477906" cy="15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89382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772400" cy="914400"/>
          </a:xfrm>
        </p:spPr>
        <p:txBody>
          <a:bodyPr/>
          <a:lstStyle/>
          <a:p>
            <a:r>
              <a:rPr lang="de-DE" sz="2200" dirty="0"/>
              <a:t>Bevölkerungsentwicklung der Ortsgemeinden in der Verbandsgemeinde Asbach 2000-2009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1528343"/>
            <a:ext cx="4691638" cy="4826634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18</a:t>
            </a:fld>
            <a:endParaRPr lang="de-DE" sz="1400"/>
          </a:p>
        </p:txBody>
      </p:sp>
      <p:sp>
        <p:nvSpPr>
          <p:cNvPr id="6" name="Textfeld 5"/>
          <p:cNvSpPr txBox="1"/>
          <p:nvPr/>
        </p:nvSpPr>
        <p:spPr>
          <a:xfrm>
            <a:off x="861864" y="6381343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01D20C86-3744-45A9-8653-992F3E4B95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075"/>
          <a:stretch/>
        </p:blipFill>
        <p:spPr bwMode="auto">
          <a:xfrm>
            <a:off x="5651206" y="5157192"/>
            <a:ext cx="3422190" cy="148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haltsplatzhalter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42504" y="3501128"/>
            <a:ext cx="2905959" cy="177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66690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734260"/>
            <a:ext cx="7772400" cy="831273"/>
          </a:xfrm>
        </p:spPr>
        <p:txBody>
          <a:bodyPr/>
          <a:lstStyle/>
          <a:p>
            <a:r>
              <a:rPr lang="de-DE" sz="2200" dirty="0"/>
              <a:t>Bevölkerungsentwicklung der Ortsgemeinden in der Verbandsgemeinde Asbach 2010-2019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408"/>
          <a:stretch/>
        </p:blipFill>
        <p:spPr>
          <a:xfrm>
            <a:off x="762000" y="1506204"/>
            <a:ext cx="4847222" cy="4911280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19</a:t>
            </a:fld>
            <a:endParaRPr lang="de-DE" sz="1400"/>
          </a:p>
        </p:txBody>
      </p:sp>
      <p:sp>
        <p:nvSpPr>
          <p:cNvPr id="7" name="Textfeld 6"/>
          <p:cNvSpPr txBox="1"/>
          <p:nvPr/>
        </p:nvSpPr>
        <p:spPr>
          <a:xfrm>
            <a:off x="683568" y="6436667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271E4C3E-BBB0-4C26-AF01-C84C62956D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nhaltsplatzhalter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075"/>
          <a:stretch/>
        </p:blipFill>
        <p:spPr bwMode="auto">
          <a:xfrm>
            <a:off x="5651206" y="5157192"/>
            <a:ext cx="3422190" cy="148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nhaltsplatzhalter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42504" y="3501128"/>
            <a:ext cx="2905959" cy="177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83532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400" dirty="0">
                <a:solidFill>
                  <a:schemeClr val="tx1"/>
                </a:solidFill>
              </a:rPr>
              <a:t>Tagesordnung</a:t>
            </a:r>
            <a:endParaRPr lang="de-DE" alt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2247900"/>
            <a:ext cx="7772400" cy="4114800"/>
          </a:xfrm>
        </p:spPr>
        <p:txBody>
          <a:bodyPr/>
          <a:lstStyle/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de-DE" dirty="0"/>
              <a:t>TOP 1 	Begrüßung und Einführung</a:t>
            </a:r>
          </a:p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de-DE" dirty="0"/>
              <a:t>TOP 2 	Ergebnisse der Bestandsaufnahme und -analyse der 	Gemeinde </a:t>
            </a:r>
            <a:r>
              <a:rPr lang="de-DE" dirty="0" err="1"/>
              <a:t>Windhagen</a:t>
            </a:r>
            <a:endParaRPr lang="de-DE" dirty="0"/>
          </a:p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de-DE" dirty="0"/>
              <a:t>TOP 3	Stärken und Schwächen der Gemeinde </a:t>
            </a:r>
            <a:r>
              <a:rPr lang="de-DE" dirty="0" err="1"/>
              <a:t>Windhagen</a:t>
            </a:r>
            <a:endParaRPr lang="de-DE" dirty="0"/>
          </a:p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de-DE" dirty="0"/>
              <a:t>TOP 4 	Diskussion und weiteres Vorgehen</a:t>
            </a:r>
          </a:p>
          <a:p>
            <a:pPr marL="0" indent="0">
              <a:buNone/>
              <a:defRPr/>
            </a:pPr>
            <a:endParaRPr lang="de-DE" dirty="0"/>
          </a:p>
        </p:txBody>
      </p:sp>
      <p:sp>
        <p:nvSpPr>
          <p:cNvPr id="7173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1" charset="-128"/>
              </a:defRPr>
            </a:lvl9pPr>
          </a:lstStyle>
          <a:p>
            <a:fld id="{E4D5DE4A-741F-4EF4-AC3A-67EB68391C98}" type="slidenum">
              <a:rPr lang="de-DE" altLang="de-DE" sz="1000" smtClean="0"/>
              <a:pPr/>
              <a:t>2</a:t>
            </a:fld>
            <a:endParaRPr lang="de-DE" altLang="de-DE" sz="1400"/>
          </a:p>
        </p:txBody>
      </p:sp>
      <p:pic>
        <p:nvPicPr>
          <p:cNvPr id="6" name="Grafik 9">
            <a:extLst>
              <a:ext uri="{FF2B5EF4-FFF2-40B4-BE49-F238E27FC236}">
                <a16:creationId xmlns="" xmlns:a16="http://schemas.microsoft.com/office/drawing/2014/main" id="{2EB7C66B-6A16-4422-ACA2-B1E569387B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57335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104"/>
          <a:stretch/>
        </p:blipFill>
        <p:spPr>
          <a:xfrm>
            <a:off x="683568" y="1413871"/>
            <a:ext cx="6330280" cy="498921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757744"/>
            <a:ext cx="7772400" cy="914400"/>
          </a:xfrm>
        </p:spPr>
        <p:txBody>
          <a:bodyPr/>
          <a:lstStyle/>
          <a:p>
            <a:r>
              <a:rPr lang="de-DE" sz="2200" dirty="0"/>
              <a:t>Natürlicher Saldo der Ortsgemeinden in der Verbandsgemeinde Asbach 1990-2019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20</a:t>
            </a:fld>
            <a:endParaRPr lang="de-DE" sz="1400"/>
          </a:p>
        </p:txBody>
      </p:sp>
      <p:sp>
        <p:nvSpPr>
          <p:cNvPr id="7" name="Textfeld 6"/>
          <p:cNvSpPr txBox="1"/>
          <p:nvPr/>
        </p:nvSpPr>
        <p:spPr>
          <a:xfrm>
            <a:off x="762000" y="6349225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6CD185A5-44CE-46D7-9B9B-1B883D9F2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5715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8570" y="692696"/>
            <a:ext cx="7772400" cy="914400"/>
          </a:xfrm>
        </p:spPr>
        <p:txBody>
          <a:bodyPr/>
          <a:lstStyle/>
          <a:p>
            <a:r>
              <a:rPr lang="de-DE" sz="2200" dirty="0"/>
              <a:t>Natürlicher Saldo der Gemeinde </a:t>
            </a:r>
            <a:r>
              <a:rPr lang="de-DE" sz="2200" dirty="0" err="1"/>
              <a:t>Windhagen</a:t>
            </a:r>
            <a:r>
              <a:rPr lang="de-DE" sz="2200" dirty="0"/>
              <a:t> 1990-2019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71"/>
          <a:stretch/>
        </p:blipFill>
        <p:spPr>
          <a:xfrm>
            <a:off x="748570" y="1085700"/>
            <a:ext cx="6415718" cy="5079604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21</a:t>
            </a:fld>
            <a:endParaRPr lang="de-DE" sz="1400"/>
          </a:p>
        </p:txBody>
      </p:sp>
      <p:sp>
        <p:nvSpPr>
          <p:cNvPr id="7" name="Textfeld 6"/>
          <p:cNvSpPr txBox="1"/>
          <p:nvPr/>
        </p:nvSpPr>
        <p:spPr>
          <a:xfrm>
            <a:off x="748570" y="6205835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DA524777-AFA2-4894-B5DA-C2C9C748DE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34426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3670" y="680720"/>
            <a:ext cx="8153400" cy="914400"/>
          </a:xfrm>
        </p:spPr>
        <p:txBody>
          <a:bodyPr/>
          <a:lstStyle/>
          <a:p>
            <a:r>
              <a:rPr lang="de-DE" sz="2200" dirty="0"/>
              <a:t>Wanderungssaldo der Ortsgemeinden in der Verbandsgemeinde Asbach 1990-2019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48570" y="1327837"/>
            <a:ext cx="6415718" cy="5060931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22</a:t>
            </a:fld>
            <a:endParaRPr lang="de-DE" sz="1400"/>
          </a:p>
        </p:txBody>
      </p:sp>
      <p:sp>
        <p:nvSpPr>
          <p:cNvPr id="7" name="Textfeld 6"/>
          <p:cNvSpPr txBox="1"/>
          <p:nvPr/>
        </p:nvSpPr>
        <p:spPr>
          <a:xfrm>
            <a:off x="748570" y="642371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0CBB08DB-550C-4E5C-BD74-300B600F5E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16045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8570" y="786408"/>
            <a:ext cx="7772400" cy="914400"/>
          </a:xfrm>
        </p:spPr>
        <p:txBody>
          <a:bodyPr/>
          <a:lstStyle/>
          <a:p>
            <a:r>
              <a:rPr lang="de-DE" sz="2200" dirty="0"/>
              <a:t>Wanderungssaldo Gemeinde </a:t>
            </a:r>
            <a:r>
              <a:rPr lang="de-DE" sz="2200" dirty="0" err="1"/>
              <a:t>Windhagen</a:t>
            </a:r>
            <a:r>
              <a:rPr lang="de-DE" sz="2200" dirty="0"/>
              <a:t> 1990-2019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826"/>
          <a:stretch/>
        </p:blipFill>
        <p:spPr>
          <a:xfrm>
            <a:off x="714542" y="1125652"/>
            <a:ext cx="6665769" cy="5268979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23</a:t>
            </a:fld>
            <a:endParaRPr lang="de-DE" sz="1400"/>
          </a:p>
        </p:txBody>
      </p:sp>
      <p:sp>
        <p:nvSpPr>
          <p:cNvPr id="7" name="Textfeld 6"/>
          <p:cNvSpPr txBox="1"/>
          <p:nvPr/>
        </p:nvSpPr>
        <p:spPr>
          <a:xfrm>
            <a:off x="748570" y="642371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250BDF3F-0316-4062-92A2-88EE79A353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02554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0238" y="764704"/>
            <a:ext cx="7772400" cy="914400"/>
          </a:xfrm>
        </p:spPr>
        <p:txBody>
          <a:bodyPr/>
          <a:lstStyle/>
          <a:p>
            <a:r>
              <a:rPr lang="de-DE" sz="2200" dirty="0"/>
              <a:t>Entwicklung der Altersstruktur von </a:t>
            </a:r>
            <a:r>
              <a:rPr lang="de-DE" sz="2200" dirty="0" err="1"/>
              <a:t>Windhagen</a:t>
            </a:r>
            <a:r>
              <a:rPr lang="de-DE" sz="2200" dirty="0"/>
              <a:t> 1999-2019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34" y="1121759"/>
            <a:ext cx="6636678" cy="5511983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24</a:t>
            </a:fld>
            <a:endParaRPr lang="de-DE" sz="1400"/>
          </a:p>
        </p:txBody>
      </p:sp>
      <p:sp>
        <p:nvSpPr>
          <p:cNvPr id="7" name="Textfeld 6"/>
          <p:cNvSpPr txBox="1"/>
          <p:nvPr/>
        </p:nvSpPr>
        <p:spPr>
          <a:xfrm>
            <a:off x="748570" y="642371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F865D720-485A-45A5-B169-9A2485BF0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78063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529" t="69919" r="16901" b="21251"/>
          <a:stretch/>
        </p:blipFill>
        <p:spPr bwMode="auto">
          <a:xfrm>
            <a:off x="5744048" y="5298760"/>
            <a:ext cx="3203417" cy="122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8570" y="764704"/>
            <a:ext cx="7772400" cy="914400"/>
          </a:xfrm>
        </p:spPr>
        <p:txBody>
          <a:bodyPr/>
          <a:lstStyle/>
          <a:p>
            <a:r>
              <a:rPr lang="de-DE" sz="2200" dirty="0"/>
              <a:t>Entwicklung des Anteils der unter 20-Jährigen in den Ortsgemeinden der Verbandsgemeinde Asbach 2000-2019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25</a:t>
            </a:fld>
            <a:endParaRPr lang="de-DE" sz="140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1506037"/>
            <a:ext cx="4871891" cy="4943579"/>
          </a:xfrm>
        </p:spPr>
      </p:pic>
      <p:sp>
        <p:nvSpPr>
          <p:cNvPr id="9" name="Textfeld 8"/>
          <p:cNvSpPr txBox="1"/>
          <p:nvPr/>
        </p:nvSpPr>
        <p:spPr>
          <a:xfrm>
            <a:off x="748570" y="642371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7" name="Grafik 9">
            <a:extLst>
              <a:ext uri="{FF2B5EF4-FFF2-40B4-BE49-F238E27FC236}">
                <a16:creationId xmlns="" xmlns:a16="http://schemas.microsoft.com/office/drawing/2014/main" id="{A93045DA-97B6-41BC-93D8-F6707BCBF7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haltsplatzhalter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8143" y="4161918"/>
            <a:ext cx="3000125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4015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8898" y="764704"/>
            <a:ext cx="7772400" cy="914400"/>
          </a:xfrm>
        </p:spPr>
        <p:txBody>
          <a:bodyPr/>
          <a:lstStyle/>
          <a:p>
            <a:r>
              <a:rPr lang="de-DE" sz="2200" dirty="0"/>
              <a:t>Anteil der unter 20-jährigen in den Ortsgemeinden der Verbandsgemeinde Asbach (2019)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61999" y="1556791"/>
            <a:ext cx="4747114" cy="4866927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26</a:t>
            </a:fld>
            <a:endParaRPr lang="de-DE" sz="1400"/>
          </a:p>
        </p:txBody>
      </p:sp>
      <p:sp>
        <p:nvSpPr>
          <p:cNvPr id="6" name="Textfeld 5"/>
          <p:cNvSpPr txBox="1"/>
          <p:nvPr/>
        </p:nvSpPr>
        <p:spPr>
          <a:xfrm>
            <a:off x="748570" y="642371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7" name="Grafik 9">
            <a:extLst>
              <a:ext uri="{FF2B5EF4-FFF2-40B4-BE49-F238E27FC236}">
                <a16:creationId xmlns="" xmlns:a16="http://schemas.microsoft.com/office/drawing/2014/main" id="{E160384F-8534-4A0F-9C2C-4B9E584AF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65043" y="3965267"/>
            <a:ext cx="250436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haltsplatzhalter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398" t="26725" r="20489"/>
          <a:stretch/>
        </p:blipFill>
        <p:spPr bwMode="auto">
          <a:xfrm>
            <a:off x="5509113" y="5355123"/>
            <a:ext cx="2985638" cy="11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50810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0286" y="5229200"/>
            <a:ext cx="3124860" cy="146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8460432" cy="914400"/>
          </a:xfrm>
        </p:spPr>
        <p:txBody>
          <a:bodyPr/>
          <a:lstStyle/>
          <a:p>
            <a:r>
              <a:rPr lang="de-DE" sz="2400" dirty="0"/>
              <a:t>Entwicklung des Anteils der 20-64-Jährigen in den Ortsgemeinden der Verbandsgemeinde Asbach 2000-2019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27</a:t>
            </a:fld>
            <a:endParaRPr lang="de-DE" sz="140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1" t="-18609"/>
          <a:stretch/>
        </p:blipFill>
        <p:spPr>
          <a:xfrm>
            <a:off x="755576" y="620688"/>
            <a:ext cx="4718304" cy="5699447"/>
          </a:xfrm>
        </p:spPr>
      </p:pic>
      <p:pic>
        <p:nvPicPr>
          <p:cNvPr id="7" name="Grafik 9">
            <a:extLst>
              <a:ext uri="{FF2B5EF4-FFF2-40B4-BE49-F238E27FC236}">
                <a16:creationId xmlns="" xmlns:a16="http://schemas.microsoft.com/office/drawing/2014/main" id="{032C80D2-ACB1-484A-A53A-CFB02B1EC8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83568" y="6396335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8" name="Inhaltsplatzhalter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389"/>
          <a:stretch/>
        </p:blipFill>
        <p:spPr bwMode="auto">
          <a:xfrm>
            <a:off x="5585857" y="3889635"/>
            <a:ext cx="3082666" cy="151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96279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6281" y="5442457"/>
            <a:ext cx="2381031" cy="9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8570" y="764704"/>
            <a:ext cx="7772400" cy="914400"/>
          </a:xfrm>
        </p:spPr>
        <p:txBody>
          <a:bodyPr/>
          <a:lstStyle/>
          <a:p>
            <a:r>
              <a:rPr lang="de-DE" sz="2200" dirty="0"/>
              <a:t>Anteil der unter 20-64jährigen in den Ortsgemeinden der Verbandsgemeinde Asbach (2019)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28</a:t>
            </a:fld>
            <a:endParaRPr lang="de-DE" sz="1400"/>
          </a:p>
        </p:txBody>
      </p:sp>
      <p:sp>
        <p:nvSpPr>
          <p:cNvPr id="6" name="Textfeld 5"/>
          <p:cNvSpPr txBox="1"/>
          <p:nvPr/>
        </p:nvSpPr>
        <p:spPr>
          <a:xfrm>
            <a:off x="748570" y="642371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61999" y="1462193"/>
            <a:ext cx="4839384" cy="4961526"/>
          </a:xfrm>
        </p:spPr>
      </p:pic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1491FB4A-44CD-40A3-AA14-1B63E359E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7781" y="4314800"/>
            <a:ext cx="2306790" cy="128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75345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8570" y="764704"/>
            <a:ext cx="7772400" cy="914400"/>
          </a:xfrm>
        </p:spPr>
        <p:txBody>
          <a:bodyPr/>
          <a:lstStyle/>
          <a:p>
            <a:r>
              <a:rPr lang="de-DE" sz="2200" dirty="0"/>
              <a:t>Entwicklung des Anteils der über 64-Jährigen in den Ortsgemeinden der Verbandsgemeinde Asbach 2000-2019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29</a:t>
            </a:fld>
            <a:endParaRPr lang="de-DE" sz="1400"/>
          </a:p>
        </p:txBody>
      </p:sp>
      <p:sp>
        <p:nvSpPr>
          <p:cNvPr id="9" name="Textfeld 8"/>
          <p:cNvSpPr txBox="1"/>
          <p:nvPr/>
        </p:nvSpPr>
        <p:spPr>
          <a:xfrm>
            <a:off x="748570" y="642371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472"/>
          <a:stretch/>
        </p:blipFill>
        <p:spPr>
          <a:xfrm>
            <a:off x="827584" y="1510687"/>
            <a:ext cx="4751249" cy="4809447"/>
          </a:xfrm>
        </p:spPr>
      </p:pic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B0B91E0E-8BF8-49C3-8247-651078B75A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nhaltsplatzhalter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0286" y="5229200"/>
            <a:ext cx="3124860" cy="146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haltsplatzhalter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389"/>
          <a:stretch/>
        </p:blipFill>
        <p:spPr bwMode="auto">
          <a:xfrm>
            <a:off x="5585857" y="3889635"/>
            <a:ext cx="3082666" cy="151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72682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Inhaltsplatzhalter 2"/>
          <p:cNvSpPr>
            <a:spLocks noGrp="1"/>
          </p:cNvSpPr>
          <p:nvPr>
            <p:ph idx="1"/>
          </p:nvPr>
        </p:nvSpPr>
        <p:spPr>
          <a:xfrm>
            <a:off x="762000" y="1125538"/>
            <a:ext cx="8058150" cy="5046662"/>
          </a:xfrm>
        </p:spPr>
        <p:txBody>
          <a:bodyPr/>
          <a:lstStyle/>
          <a:p>
            <a:pPr>
              <a:defRPr/>
            </a:pPr>
            <a:endParaRPr lang="de-DE" dirty="0">
              <a:cs typeface="+mn-cs"/>
            </a:endParaRPr>
          </a:p>
          <a:p>
            <a:pPr marL="0" indent="0">
              <a:buFontTx/>
              <a:buNone/>
              <a:defRPr/>
            </a:pPr>
            <a:endParaRPr lang="de-DE" dirty="0">
              <a:cs typeface="+mn-cs"/>
            </a:endParaRPr>
          </a:p>
        </p:txBody>
      </p:sp>
      <p:sp>
        <p:nvSpPr>
          <p:cNvPr id="5123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6200" y="6553200"/>
            <a:ext cx="9906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fld id="{BE6E842B-C7B3-485F-B343-68EEFB6AC783}" type="slidenum">
              <a:rPr lang="de-DE" altLang="de-DE" sz="1000" smtClean="0"/>
              <a:pPr/>
              <a:t>3</a:t>
            </a:fld>
            <a:endParaRPr lang="de-DE" altLang="de-DE" sz="1400"/>
          </a:p>
        </p:txBody>
      </p:sp>
      <p:sp>
        <p:nvSpPr>
          <p:cNvPr id="5124" name="Titel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418784" cy="3600673"/>
          </a:xfrm>
        </p:spPr>
        <p:txBody>
          <a:bodyPr/>
          <a:lstStyle/>
          <a:p>
            <a:pPr algn="ctr"/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>
                <a:latin typeface="+mn-lt"/>
              </a:rPr>
              <a:t>I</a:t>
            </a:r>
            <a:br>
              <a:rPr lang="de-DE" altLang="de-DE" sz="2400" dirty="0">
                <a:latin typeface="+mn-lt"/>
              </a:rPr>
            </a:br>
            <a:r>
              <a:rPr lang="de-DE" altLang="de-DE" sz="2400" dirty="0">
                <a:latin typeface="+mn-lt"/>
              </a:rPr>
              <a:t>Einführung</a:t>
            </a:r>
            <a:br>
              <a:rPr lang="de-DE" altLang="de-DE" sz="2400" dirty="0">
                <a:latin typeface="+mn-lt"/>
              </a:rPr>
            </a:br>
            <a:r>
              <a:rPr lang="de-DE" altLang="de-DE" sz="2400" dirty="0">
                <a:latin typeface="+mn-lt"/>
              </a:rPr>
              <a:t/>
            </a:r>
            <a:br>
              <a:rPr lang="de-DE" altLang="de-DE" sz="2400" dirty="0">
                <a:latin typeface="+mn-lt"/>
              </a:rPr>
            </a:br>
            <a:r>
              <a:rPr lang="de-DE" altLang="de-DE" sz="2400" dirty="0">
                <a:latin typeface="+mn-lt"/>
              </a:rPr>
              <a:t>Zielsetzung des Entwicklungskonzepts für Windhagen</a:t>
            </a:r>
            <a:br>
              <a:rPr lang="de-DE" altLang="de-DE" sz="2400" dirty="0">
                <a:latin typeface="+mn-lt"/>
              </a:rPr>
            </a:br>
            <a:r>
              <a:rPr lang="de-DE" altLang="de-DE" sz="2400" dirty="0">
                <a:latin typeface="+mn-lt"/>
              </a:rPr>
              <a:t/>
            </a:r>
            <a:br>
              <a:rPr lang="de-DE" altLang="de-DE" sz="2400" dirty="0">
                <a:latin typeface="+mn-lt"/>
              </a:rPr>
            </a:br>
            <a:r>
              <a:rPr lang="de-DE" altLang="de-DE" sz="2400" dirty="0">
                <a:latin typeface="+mn-lt"/>
              </a:rPr>
              <a:t>Methodisches Vorgehen</a:t>
            </a:r>
            <a:r>
              <a:rPr lang="de-DE" altLang="de-DE" sz="2400" dirty="0"/>
              <a:t/>
            </a:r>
            <a:br>
              <a:rPr lang="de-DE" altLang="de-DE" sz="2400" dirty="0"/>
            </a:br>
            <a:endParaRPr lang="de-DE" altLang="de-DE" sz="2400" dirty="0"/>
          </a:p>
        </p:txBody>
      </p:sp>
      <p:pic>
        <p:nvPicPr>
          <p:cNvPr id="5125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6632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07125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1872" y="764704"/>
            <a:ext cx="7772400" cy="914400"/>
          </a:xfrm>
        </p:spPr>
        <p:txBody>
          <a:bodyPr/>
          <a:lstStyle/>
          <a:p>
            <a:r>
              <a:rPr lang="de-DE" sz="2200" dirty="0"/>
              <a:t>Anteil der über 64jährigen in den Ortsgemeinden der Verbandsgemeinde Asbach (2019)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30</a:t>
            </a:fld>
            <a:endParaRPr lang="de-DE" sz="1400"/>
          </a:p>
        </p:txBody>
      </p:sp>
      <p:sp>
        <p:nvSpPr>
          <p:cNvPr id="6" name="Textfeld 5"/>
          <p:cNvSpPr txBox="1"/>
          <p:nvPr/>
        </p:nvSpPr>
        <p:spPr>
          <a:xfrm>
            <a:off x="748570" y="642371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364"/>
          <a:stretch/>
        </p:blipFill>
        <p:spPr>
          <a:xfrm>
            <a:off x="748569" y="1463099"/>
            <a:ext cx="4892755" cy="4960620"/>
          </a:xfrm>
        </p:spPr>
      </p:pic>
      <p:pic>
        <p:nvPicPr>
          <p:cNvPr id="7" name="Grafik 9">
            <a:extLst>
              <a:ext uri="{FF2B5EF4-FFF2-40B4-BE49-F238E27FC236}">
                <a16:creationId xmlns="" xmlns:a16="http://schemas.microsoft.com/office/drawing/2014/main" id="{626FDFBD-6294-4EC6-85AA-9B7FBA03D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6281" y="5442457"/>
            <a:ext cx="2381031" cy="9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haltsplatzhalter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7781" y="4314800"/>
            <a:ext cx="2306790" cy="128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79495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2132856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r>
              <a:rPr lang="de-DE" sz="2400" b="1" dirty="0"/>
              <a:t>Flächennutzung und Siedlungsstrukturen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31</a:t>
            </a:fld>
            <a:endParaRPr lang="de-DE" sz="1400"/>
          </a:p>
        </p:txBody>
      </p:sp>
      <p:pic>
        <p:nvPicPr>
          <p:cNvPr id="6" name="Grafik 9">
            <a:extLst>
              <a:ext uri="{FF2B5EF4-FFF2-40B4-BE49-F238E27FC236}">
                <a16:creationId xmlns="" xmlns:a16="http://schemas.microsoft.com/office/drawing/2014/main" id="{DC22CC5E-83B3-48D8-B756-26C8D151BA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41511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303"/>
          <a:stretch/>
        </p:blipFill>
        <p:spPr>
          <a:xfrm>
            <a:off x="595563" y="1439344"/>
            <a:ext cx="6352701" cy="504911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500" y="777462"/>
            <a:ext cx="7772400" cy="914400"/>
          </a:xfrm>
        </p:spPr>
        <p:txBody>
          <a:bodyPr/>
          <a:lstStyle/>
          <a:p>
            <a:r>
              <a:rPr lang="de-DE" sz="2200" dirty="0"/>
              <a:t>Flächennutzungsstruktur von </a:t>
            </a:r>
            <a:r>
              <a:rPr lang="de-DE" sz="2200" dirty="0" err="1"/>
              <a:t>Windhagen</a:t>
            </a:r>
            <a:r>
              <a:rPr lang="de-DE" sz="2200" dirty="0"/>
              <a:t> im Vergleich – </a:t>
            </a:r>
            <a:br>
              <a:rPr lang="de-DE" sz="2200" dirty="0"/>
            </a:br>
            <a:r>
              <a:rPr lang="de-DE" sz="2200" dirty="0"/>
              <a:t>Anteile der Flächennutzung OG </a:t>
            </a:r>
            <a:r>
              <a:rPr lang="de-DE" sz="2200" dirty="0" err="1"/>
              <a:t>Windhagen</a:t>
            </a:r>
            <a:r>
              <a:rPr lang="de-DE" sz="2200" dirty="0"/>
              <a:t> in % (2018)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32</a:t>
            </a:fld>
            <a:endParaRPr lang="de-DE" sz="1400"/>
          </a:p>
        </p:txBody>
      </p:sp>
      <p:sp>
        <p:nvSpPr>
          <p:cNvPr id="6" name="Textfeld 5"/>
          <p:cNvSpPr txBox="1"/>
          <p:nvPr/>
        </p:nvSpPr>
        <p:spPr>
          <a:xfrm>
            <a:off x="748570" y="642371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7" name="Grafik 9">
            <a:extLst>
              <a:ext uri="{FF2B5EF4-FFF2-40B4-BE49-F238E27FC236}">
                <a16:creationId xmlns="" xmlns:a16="http://schemas.microsoft.com/office/drawing/2014/main" id="{13E70402-4AEE-4541-9719-1EFA94D80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2352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33</a:t>
            </a:fld>
            <a:endParaRPr lang="de-DE" sz="140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298"/>
          <a:stretch/>
        </p:blipFill>
        <p:spPr>
          <a:xfrm>
            <a:off x="726813" y="1588422"/>
            <a:ext cx="6069824" cy="4824536"/>
          </a:xfrm>
        </p:spPr>
      </p:pic>
      <p:pic>
        <p:nvPicPr>
          <p:cNvPr id="9" name="Grafik 9">
            <a:extLst>
              <a:ext uri="{FF2B5EF4-FFF2-40B4-BE49-F238E27FC236}">
                <a16:creationId xmlns="" xmlns:a16="http://schemas.microsoft.com/office/drawing/2014/main" id="{7FE91D56-762F-40F7-A778-561B61971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48570" y="642371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908720"/>
            <a:ext cx="8058472" cy="936104"/>
          </a:xfrm>
        </p:spPr>
        <p:txBody>
          <a:bodyPr/>
          <a:lstStyle/>
          <a:p>
            <a:r>
              <a:rPr lang="de-DE" sz="2200" dirty="0"/>
              <a:t>Flächennutzungsstruktur von </a:t>
            </a:r>
            <a:r>
              <a:rPr lang="de-DE" sz="2200" dirty="0" err="1"/>
              <a:t>Windhagen</a:t>
            </a:r>
            <a:r>
              <a:rPr lang="de-DE" sz="2200" dirty="0"/>
              <a:t> im Vergleich – </a:t>
            </a:r>
            <a:br>
              <a:rPr lang="de-DE" sz="2200" dirty="0"/>
            </a:br>
            <a:r>
              <a:rPr lang="de-DE" sz="2200" dirty="0"/>
              <a:t>Anteile der Flächennutzung VG Asbach in % (2018)</a:t>
            </a:r>
          </a:p>
        </p:txBody>
      </p:sp>
    </p:spTree>
    <p:extLst>
      <p:ext uri="{BB962C8B-B14F-4D97-AF65-F5344CB8AC3E}">
        <p14:creationId xmlns="" xmlns:p14="http://schemas.microsoft.com/office/powerpoint/2010/main" val="3158711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831"/>
          <a:stretch/>
        </p:blipFill>
        <p:spPr>
          <a:xfrm>
            <a:off x="748570" y="1587623"/>
            <a:ext cx="5911662" cy="472169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7517" y="908720"/>
            <a:ext cx="7772400" cy="914400"/>
          </a:xfrm>
        </p:spPr>
        <p:txBody>
          <a:bodyPr/>
          <a:lstStyle/>
          <a:p>
            <a:r>
              <a:rPr lang="de-DE" sz="2200" dirty="0"/>
              <a:t>Flächennutzungsstruktur von </a:t>
            </a:r>
            <a:r>
              <a:rPr lang="de-DE" sz="2200" dirty="0" err="1"/>
              <a:t>Windhagen</a:t>
            </a:r>
            <a:r>
              <a:rPr lang="de-DE" sz="2200" dirty="0"/>
              <a:t> im Vergleich – </a:t>
            </a:r>
            <a:br>
              <a:rPr lang="de-DE" sz="2200" dirty="0"/>
            </a:br>
            <a:r>
              <a:rPr lang="de-DE" sz="2200" dirty="0"/>
              <a:t>Anteile der Flächennutzung des LK Neuwied in % (2018)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34</a:t>
            </a:fld>
            <a:endParaRPr lang="de-DE" sz="1400"/>
          </a:p>
        </p:txBody>
      </p:sp>
      <p:sp>
        <p:nvSpPr>
          <p:cNvPr id="6" name="Textfeld 5"/>
          <p:cNvSpPr txBox="1"/>
          <p:nvPr/>
        </p:nvSpPr>
        <p:spPr>
          <a:xfrm>
            <a:off x="748570" y="642371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9" name="Grafik 9">
            <a:extLst>
              <a:ext uri="{FF2B5EF4-FFF2-40B4-BE49-F238E27FC236}">
                <a16:creationId xmlns="" xmlns:a16="http://schemas.microsoft.com/office/drawing/2014/main" id="{7FE91D56-762F-40F7-A778-561B61971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52573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dirty="0"/>
              <a:t>Forst- und landwirtschaftliche Flächen in der Gemeinde </a:t>
            </a:r>
            <a:r>
              <a:rPr lang="de-DE" sz="2200" dirty="0" err="1"/>
              <a:t>Windhagen</a:t>
            </a:r>
            <a:endParaRPr lang="de-DE" sz="2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Waldflächen fast ausschließlich in privater Hand </a:t>
            </a:r>
          </a:p>
          <a:p>
            <a:r>
              <a:rPr lang="de-DE" dirty="0"/>
              <a:t>Anteile des Nadelwalds nahezu ausschließlich Fichtenbestand (insgesamt ca. 8,5% des Waldbestands)</a:t>
            </a:r>
          </a:p>
          <a:p>
            <a:endParaRPr lang="de-DE" dirty="0"/>
          </a:p>
          <a:p>
            <a:r>
              <a:rPr lang="de-DE" dirty="0"/>
              <a:t>Agrarflächen überwiegend </a:t>
            </a:r>
            <a:r>
              <a:rPr lang="de-DE" kern="1200" dirty="0">
                <a:latin typeface="Arial" charset="0"/>
                <a:ea typeface="Geneva" pitchFamily="1" charset="-128"/>
              </a:rPr>
              <a:t>Dauergrünland, Weideland wenig Ackerland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Kommunales Entwicklungskonzept Gemeinde Windhagen - 24.09.2020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35</a:t>
            </a:fld>
            <a:endParaRPr lang="de-DE" sz="1400"/>
          </a:p>
        </p:txBody>
      </p:sp>
      <p:sp>
        <p:nvSpPr>
          <p:cNvPr id="6" name="Textfeld 5"/>
          <p:cNvSpPr txBox="1"/>
          <p:nvPr/>
        </p:nvSpPr>
        <p:spPr>
          <a:xfrm>
            <a:off x="748570" y="6423719"/>
            <a:ext cx="7319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Quelle: Erhebungen Heinz-Joachim </a:t>
            </a:r>
            <a:r>
              <a:rPr lang="de-DE" sz="1200" dirty="0" err="1"/>
              <a:t>Bösing</a:t>
            </a:r>
            <a:r>
              <a:rPr lang="de-DE" sz="1200" dirty="0"/>
              <a:t> / Steinebach sowie Statistisches Landesamt Rheinland-Pfalz </a:t>
            </a:r>
          </a:p>
        </p:txBody>
      </p:sp>
    </p:spTree>
    <p:extLst>
      <p:ext uri="{BB962C8B-B14F-4D97-AF65-F5344CB8AC3E}">
        <p14:creationId xmlns="" xmlns:p14="http://schemas.microsoft.com/office/powerpoint/2010/main" val="3989426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0894" y="762000"/>
            <a:ext cx="8393106" cy="914400"/>
          </a:xfrm>
        </p:spPr>
        <p:txBody>
          <a:bodyPr/>
          <a:lstStyle/>
          <a:p>
            <a:r>
              <a:rPr lang="de-DE" dirty="0"/>
              <a:t>Reitanlagen als besondere Flächennutzer in der Gemeinde </a:t>
            </a:r>
            <a:r>
              <a:rPr lang="de-DE" dirty="0" err="1"/>
              <a:t>Windhagen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Kommunales Entwicklungskonzept Gemeinde Windhagen - 24.09.2020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36</a:t>
            </a:fld>
            <a:endParaRPr lang="de-DE" sz="140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/>
          <a:srcRect b="19403"/>
          <a:stretch/>
        </p:blipFill>
        <p:spPr>
          <a:xfrm>
            <a:off x="648762" y="1379629"/>
            <a:ext cx="5128999" cy="519963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612517" y="1689623"/>
            <a:ext cx="3351971" cy="995777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83242" y="6627838"/>
            <a:ext cx="8395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Entwurf: Lehrstuhl Regionalentwicklung und Raumordnung | Quelle: Eigene Erhebungen, Kaiserslautern 2020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791254" y="2636912"/>
            <a:ext cx="3273050" cy="9378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778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8569" y="759525"/>
            <a:ext cx="8352649" cy="914400"/>
          </a:xfrm>
        </p:spPr>
        <p:txBody>
          <a:bodyPr/>
          <a:lstStyle/>
          <a:p>
            <a:r>
              <a:rPr lang="de-DE" sz="2200" dirty="0"/>
              <a:t>Bevölkerungsdichte von </a:t>
            </a:r>
            <a:r>
              <a:rPr lang="de-DE" sz="2200" dirty="0" err="1"/>
              <a:t>Windhagen</a:t>
            </a:r>
            <a:r>
              <a:rPr lang="de-DE" sz="2200" dirty="0"/>
              <a:t> im Vergleich (Stand 2019)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188"/>
          <a:stretch/>
        </p:blipFill>
        <p:spPr>
          <a:xfrm>
            <a:off x="749424" y="1087867"/>
            <a:ext cx="6630888" cy="5221453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37</a:t>
            </a:fld>
            <a:endParaRPr lang="de-DE" sz="1400"/>
          </a:p>
        </p:txBody>
      </p:sp>
      <p:sp>
        <p:nvSpPr>
          <p:cNvPr id="7" name="Textfeld 6"/>
          <p:cNvSpPr txBox="1"/>
          <p:nvPr/>
        </p:nvSpPr>
        <p:spPr>
          <a:xfrm>
            <a:off x="748570" y="642371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9C787718-0D0C-4C5A-963C-162896966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70938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6431" y="692696"/>
            <a:ext cx="8753028" cy="914400"/>
          </a:xfrm>
        </p:spPr>
        <p:txBody>
          <a:bodyPr/>
          <a:lstStyle/>
          <a:p>
            <a:r>
              <a:rPr lang="de-DE" sz="2100" dirty="0"/>
              <a:t>Entwicklung des Wohnungsbestandes von </a:t>
            </a:r>
            <a:r>
              <a:rPr lang="de-DE" sz="2100" dirty="0" err="1"/>
              <a:t>Windhagen</a:t>
            </a:r>
            <a:r>
              <a:rPr lang="de-DE" sz="2100" dirty="0"/>
              <a:t> 1990-2018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698"/>
          <a:stretch/>
        </p:blipFill>
        <p:spPr>
          <a:xfrm>
            <a:off x="762000" y="1085813"/>
            <a:ext cx="6690320" cy="5295515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38</a:t>
            </a:fld>
            <a:endParaRPr lang="de-DE" sz="1400"/>
          </a:p>
        </p:txBody>
      </p:sp>
      <p:sp>
        <p:nvSpPr>
          <p:cNvPr id="7" name="Textfeld 6"/>
          <p:cNvSpPr txBox="1"/>
          <p:nvPr/>
        </p:nvSpPr>
        <p:spPr>
          <a:xfrm>
            <a:off x="748570" y="642371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E1B8AAEC-48A1-4EF8-AFA4-AE821DD879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875689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286"/>
          <a:stretch/>
        </p:blipFill>
        <p:spPr>
          <a:xfrm>
            <a:off x="512422" y="1070661"/>
            <a:ext cx="5544616" cy="5711139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7393" y="701310"/>
            <a:ext cx="7772400" cy="914400"/>
          </a:xfrm>
        </p:spPr>
        <p:txBody>
          <a:bodyPr/>
          <a:lstStyle/>
          <a:p>
            <a:r>
              <a:rPr lang="de-DE" sz="2200" dirty="0"/>
              <a:t>Siedlungsentwicklung der Gemeinde </a:t>
            </a:r>
            <a:r>
              <a:rPr lang="de-DE" sz="2200" dirty="0" err="1"/>
              <a:t>Windhagen</a:t>
            </a:r>
            <a:endParaRPr lang="de-DE" sz="22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39</a:t>
            </a:fld>
            <a:endParaRPr lang="de-DE" sz="1400"/>
          </a:p>
        </p:txBody>
      </p:sp>
      <p:sp>
        <p:nvSpPr>
          <p:cNvPr id="8" name="Textfeld 7"/>
          <p:cNvSpPr txBox="1"/>
          <p:nvPr/>
        </p:nvSpPr>
        <p:spPr>
          <a:xfrm>
            <a:off x="478196" y="6581001"/>
            <a:ext cx="8380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Eigene Erhebungen, Kaiserslautern 2020 | Entwurf: Lehrstuhl Regionalentwicklung und Raumordnung</a:t>
            </a:r>
          </a:p>
        </p:txBody>
      </p:sp>
      <p:pic>
        <p:nvPicPr>
          <p:cNvPr id="9" name="Grafik 9">
            <a:extLst>
              <a:ext uri="{FF2B5EF4-FFF2-40B4-BE49-F238E27FC236}">
                <a16:creationId xmlns="" xmlns:a16="http://schemas.microsoft.com/office/drawing/2014/main" id="{1B15899A-A9B8-4052-A788-BA4AB02DF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nhaltsplatzhalter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7899" y="3501008"/>
            <a:ext cx="3272613" cy="179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nhaltsplatzhalter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338"/>
          <a:stretch/>
        </p:blipFill>
        <p:spPr bwMode="auto">
          <a:xfrm>
            <a:off x="5940152" y="5229200"/>
            <a:ext cx="316835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34011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3" y="765175"/>
            <a:ext cx="7850187" cy="568801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DE" sz="2200" b="1" dirty="0"/>
              <a:t>Zielsetzung des Projekts</a:t>
            </a:r>
          </a:p>
          <a:p>
            <a:pPr marL="0" indent="0">
              <a:buFontTx/>
              <a:buNone/>
              <a:defRPr/>
            </a:pPr>
            <a:endParaRPr lang="de-DE" sz="1800" b="1" dirty="0"/>
          </a:p>
          <a:p>
            <a:pPr marL="0" indent="0">
              <a:buFontTx/>
              <a:buNone/>
              <a:defRPr/>
            </a:pPr>
            <a:endParaRPr lang="de-DE" sz="1800" b="1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e-DE" sz="1800" b="1" dirty="0"/>
              <a:t>Zukunftsbild Windhagen 2040 mit</a:t>
            </a:r>
          </a:p>
          <a:p>
            <a:pPr marL="360000" indent="-3600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/>
              <a:t>Bestandsaufnahmen</a:t>
            </a:r>
          </a:p>
          <a:p>
            <a:pPr marL="360000" indent="-3600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/>
              <a:t>Stärken-Schwächen-Analyse</a:t>
            </a:r>
          </a:p>
          <a:p>
            <a:pPr marL="360000" indent="-3600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/>
              <a:t>Entwicklungsrahmen</a:t>
            </a:r>
          </a:p>
          <a:p>
            <a:pPr marL="360000" indent="-3600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/>
              <a:t>Orientierungsrahmen</a:t>
            </a:r>
          </a:p>
          <a:p>
            <a:pPr marL="360000" indent="-3600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/>
              <a:t>Handlungsrahmen</a:t>
            </a:r>
          </a:p>
        </p:txBody>
      </p:sp>
      <p:pic>
        <p:nvPicPr>
          <p:cNvPr id="4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6632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6124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500" y="793103"/>
            <a:ext cx="7772400" cy="914400"/>
          </a:xfrm>
        </p:spPr>
        <p:txBody>
          <a:bodyPr/>
          <a:lstStyle/>
          <a:p>
            <a:r>
              <a:rPr lang="de-DE" sz="2200" dirty="0"/>
              <a:t>Aktuelle Entwicklungsflächen von </a:t>
            </a:r>
            <a:r>
              <a:rPr lang="de-DE" sz="2200" dirty="0" err="1"/>
              <a:t>Windhagen</a:t>
            </a:r>
            <a:endParaRPr lang="de-DE" sz="22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087"/>
          <a:stretch/>
        </p:blipFill>
        <p:spPr>
          <a:xfrm>
            <a:off x="571500" y="1293765"/>
            <a:ext cx="4946825" cy="5036005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40</a:t>
            </a:fld>
            <a:endParaRPr lang="de-DE" sz="1400"/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A2B8C7C9-9DF6-4642-8825-5FC5971592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78196" y="6581001"/>
            <a:ext cx="8380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Eigene Erhebungen, Kaiserslautern 2020 | Entwurf: Lehrstuhl Regionalentwicklung und Raumordnung</a:t>
            </a:r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529"/>
          <a:stretch/>
        </p:blipFill>
        <p:spPr bwMode="auto">
          <a:xfrm>
            <a:off x="5564818" y="3138505"/>
            <a:ext cx="3690579" cy="186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nhaltsplatzhalter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7524" y="4871589"/>
            <a:ext cx="3690579" cy="145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8902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1975" y="752618"/>
            <a:ext cx="7772400" cy="914400"/>
          </a:xfrm>
        </p:spPr>
        <p:txBody>
          <a:bodyPr/>
          <a:lstStyle/>
          <a:p>
            <a:r>
              <a:rPr lang="de-DE" sz="2200" dirty="0"/>
              <a:t>Gewerbeflächen in </a:t>
            </a:r>
            <a:r>
              <a:rPr lang="de-DE" sz="2200" dirty="0" err="1"/>
              <a:t>Windhagen</a:t>
            </a:r>
            <a:endParaRPr lang="de-DE" sz="22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1241067"/>
            <a:ext cx="5039582" cy="5174133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41</a:t>
            </a:fld>
            <a:endParaRPr lang="de-DE" sz="1400"/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C66B8A81-C9C3-434B-9A37-62F65D633B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78196" y="6581001"/>
            <a:ext cx="8380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Eigene Erhebungen, Kaiserslautern 2020 | Entwurf: Lehrstuhl Regionalentwicklung und Raumordnung</a:t>
            </a:r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399"/>
          <a:stretch/>
        </p:blipFill>
        <p:spPr bwMode="auto">
          <a:xfrm>
            <a:off x="5811776" y="3689418"/>
            <a:ext cx="3337904" cy="162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nhaltsplatzhalter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6441" y="5271924"/>
            <a:ext cx="3283923" cy="128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149514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r>
              <a:rPr lang="de-DE" sz="2400" b="1" dirty="0"/>
              <a:t>Wirtschaftsstruktur und Arbeitsmarkt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42</a:t>
            </a:fld>
            <a:endParaRPr lang="de-DE" sz="1400"/>
          </a:p>
        </p:txBody>
      </p:sp>
      <p:pic>
        <p:nvPicPr>
          <p:cNvPr id="7" name="Grafik 9">
            <a:extLst>
              <a:ext uri="{FF2B5EF4-FFF2-40B4-BE49-F238E27FC236}">
                <a16:creationId xmlns="" xmlns:a16="http://schemas.microsoft.com/office/drawing/2014/main" id="{203F1F05-59D8-4A77-A814-F8A9FAB2F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60855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692696"/>
            <a:ext cx="8202488" cy="914400"/>
          </a:xfrm>
        </p:spPr>
        <p:txBody>
          <a:bodyPr/>
          <a:lstStyle/>
          <a:p>
            <a:r>
              <a:rPr lang="de-DE" sz="2200" dirty="0"/>
              <a:t>Sozialversicherungspflichtig Beschäftigte am Arbeitsort in den Ortsgemeinden der Verbandgemeinde Asbach 2000-2019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994"/>
          <a:stretch/>
        </p:blipFill>
        <p:spPr>
          <a:xfrm>
            <a:off x="748570" y="1495599"/>
            <a:ext cx="6114256" cy="4824536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43</a:t>
            </a:fld>
            <a:endParaRPr lang="de-DE" sz="1400"/>
          </a:p>
        </p:txBody>
      </p:sp>
      <p:sp>
        <p:nvSpPr>
          <p:cNvPr id="7" name="Textfeld 6"/>
          <p:cNvSpPr txBox="1"/>
          <p:nvPr/>
        </p:nvSpPr>
        <p:spPr>
          <a:xfrm>
            <a:off x="748570" y="642371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09A8170C-D14A-4FF6-B575-87F81259EB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280229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2000" y="764704"/>
            <a:ext cx="8202488" cy="914400"/>
          </a:xfrm>
        </p:spPr>
        <p:txBody>
          <a:bodyPr/>
          <a:lstStyle/>
          <a:p>
            <a:r>
              <a:rPr lang="de-DE" sz="2200" dirty="0"/>
              <a:t>Sozialversicherungspflichtig Beschäftigte am Wohnort in den Ortsgemeinden der Verbandgemeinde Asbach 2000-2019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44</a:t>
            </a:fld>
            <a:endParaRPr lang="de-DE" sz="1400"/>
          </a:p>
        </p:txBody>
      </p:sp>
      <p:sp>
        <p:nvSpPr>
          <p:cNvPr id="7" name="Textfeld 6"/>
          <p:cNvSpPr txBox="1"/>
          <p:nvPr/>
        </p:nvSpPr>
        <p:spPr>
          <a:xfrm>
            <a:off x="748570" y="642371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Statistisches Landesamt Rheinland-Pfalz 2020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201"/>
          <a:stretch/>
        </p:blipFill>
        <p:spPr>
          <a:xfrm>
            <a:off x="748570" y="1484783"/>
            <a:ext cx="6271702" cy="4937925"/>
          </a:xfrm>
        </p:spPr>
      </p:pic>
      <p:pic>
        <p:nvPicPr>
          <p:cNvPr id="9" name="Grafik 9">
            <a:extLst>
              <a:ext uri="{FF2B5EF4-FFF2-40B4-BE49-F238E27FC236}">
                <a16:creationId xmlns="" xmlns:a16="http://schemas.microsoft.com/office/drawing/2014/main" id="{AAC7AAB4-B668-4AA3-B536-20BC47287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392117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8570" y="908720"/>
            <a:ext cx="7999894" cy="914400"/>
          </a:xfrm>
        </p:spPr>
        <p:txBody>
          <a:bodyPr/>
          <a:lstStyle/>
          <a:p>
            <a:r>
              <a:rPr lang="de-DE" sz="2200" dirty="0"/>
              <a:t>Entwicklung des Pendlersaldos von </a:t>
            </a:r>
            <a:r>
              <a:rPr lang="de-DE" sz="2200" dirty="0" err="1"/>
              <a:t>Windhagen</a:t>
            </a:r>
            <a:r>
              <a:rPr lang="de-DE" sz="2200" dirty="0"/>
              <a:t> 2007-2019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126"/>
          <a:stretch/>
        </p:blipFill>
        <p:spPr>
          <a:xfrm>
            <a:off x="762906" y="1313514"/>
            <a:ext cx="6545398" cy="5211830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45</a:t>
            </a:fld>
            <a:endParaRPr lang="de-DE" sz="1400"/>
          </a:p>
        </p:txBody>
      </p:sp>
      <p:sp>
        <p:nvSpPr>
          <p:cNvPr id="7" name="Textfeld 6"/>
          <p:cNvSpPr txBox="1"/>
          <p:nvPr/>
        </p:nvSpPr>
        <p:spPr>
          <a:xfrm>
            <a:off x="748570" y="6423719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Entwurf: Lehrstuhl Regionalentwicklung und Raumordnung</a:t>
            </a:r>
          </a:p>
          <a:p>
            <a:r>
              <a:rPr lang="de-DE" sz="1200" dirty="0"/>
              <a:t>Quelle: Beschäftigungsstatistik der Agentur für Arbeit 2020</a:t>
            </a:r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35377490-2933-4187-870F-54804BF74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62281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r>
              <a:rPr lang="de-DE" sz="2400" b="1" dirty="0"/>
              <a:t>Bevölkerungsnahe Infrastruktur und </a:t>
            </a:r>
            <a:br>
              <a:rPr lang="de-DE" sz="2400" b="1" dirty="0"/>
            </a:br>
            <a:r>
              <a:rPr lang="de-DE" sz="2400" b="1" dirty="0"/>
              <a:t>ärztliche Versorgung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46</a:t>
            </a:fld>
            <a:endParaRPr lang="de-DE" sz="1400"/>
          </a:p>
        </p:txBody>
      </p:sp>
      <p:pic>
        <p:nvPicPr>
          <p:cNvPr id="6" name="Grafik 9">
            <a:extLst>
              <a:ext uri="{FF2B5EF4-FFF2-40B4-BE49-F238E27FC236}">
                <a16:creationId xmlns="" xmlns:a16="http://schemas.microsoft.com/office/drawing/2014/main" id="{66107FE8-25E9-435F-9E84-B6DB5EDBC2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08076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9064" y="808838"/>
            <a:ext cx="8424936" cy="914400"/>
          </a:xfrm>
        </p:spPr>
        <p:txBody>
          <a:bodyPr/>
          <a:lstStyle/>
          <a:p>
            <a:r>
              <a:rPr lang="de-DE" sz="2200" dirty="0"/>
              <a:t>Einrichtungen bevölkerungsnaher Infrastruktur in </a:t>
            </a:r>
            <a:r>
              <a:rPr lang="de-DE" sz="2200" dirty="0" err="1"/>
              <a:t>Windhagen</a:t>
            </a:r>
            <a:endParaRPr lang="de-DE" sz="22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403"/>
          <a:stretch/>
        </p:blipFill>
        <p:spPr>
          <a:xfrm>
            <a:off x="683568" y="1266038"/>
            <a:ext cx="5115160" cy="5183088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47</a:t>
            </a:fld>
            <a:endParaRPr lang="de-DE" sz="1400"/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42D17099-3838-4658-A289-17D834FEB7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78196" y="6581001"/>
            <a:ext cx="8380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Eigene Erhebungen, Kaiserslautern 2020 | Entwurf: Lehrstuhl Regionalentwicklung und Raumordnung</a:t>
            </a:r>
          </a:p>
        </p:txBody>
      </p:sp>
      <p:pic>
        <p:nvPicPr>
          <p:cNvPr id="10" name="Inhaltsplatzhalter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9367" y="1160108"/>
            <a:ext cx="2827254" cy="270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nhaltsplatzhalter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2379" y="3857581"/>
            <a:ext cx="3038840" cy="284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87904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r>
              <a:rPr lang="de-DE" sz="2400" b="1" dirty="0"/>
              <a:t>Öffentlicher Personennahverkehr / Mobilität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48</a:t>
            </a:fld>
            <a:endParaRPr lang="de-DE" sz="1400"/>
          </a:p>
        </p:txBody>
      </p:sp>
      <p:pic>
        <p:nvPicPr>
          <p:cNvPr id="6" name="Grafik 9">
            <a:extLst>
              <a:ext uri="{FF2B5EF4-FFF2-40B4-BE49-F238E27FC236}">
                <a16:creationId xmlns="" xmlns:a16="http://schemas.microsoft.com/office/drawing/2014/main" id="{CA9F7203-5E22-40C3-A727-B69E7B035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443980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1602" y="764704"/>
            <a:ext cx="7772400" cy="914400"/>
          </a:xfrm>
        </p:spPr>
        <p:txBody>
          <a:bodyPr/>
          <a:lstStyle/>
          <a:p>
            <a:r>
              <a:rPr lang="de-DE" sz="2200" dirty="0"/>
              <a:t>Verkehrsanbindung der Gemeinde </a:t>
            </a:r>
            <a:r>
              <a:rPr lang="de-DE" sz="2200" dirty="0" err="1"/>
              <a:t>Windhagen</a:t>
            </a:r>
            <a:r>
              <a:rPr lang="de-DE" dirty="0"/>
              <a:t> 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97559" y="1408585"/>
            <a:ext cx="4973233" cy="5068415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49</a:t>
            </a:fld>
            <a:endParaRPr lang="de-DE" sz="1400"/>
          </a:p>
        </p:txBody>
      </p:sp>
      <p:pic>
        <p:nvPicPr>
          <p:cNvPr id="8" name="Grafik 9">
            <a:extLst>
              <a:ext uri="{FF2B5EF4-FFF2-40B4-BE49-F238E27FC236}">
                <a16:creationId xmlns="" xmlns:a16="http://schemas.microsoft.com/office/drawing/2014/main" id="{A8928244-A5D9-4C99-9CB6-938F97425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3757" y="3778683"/>
            <a:ext cx="3391620" cy="169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78196" y="6581001"/>
            <a:ext cx="8380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Quelle: Eigene Erhebungen, Kaiserslautern 2020 | Entwurf: Lehrstuhl Regionalentwicklung und Raumordnung</a:t>
            </a:r>
          </a:p>
        </p:txBody>
      </p:sp>
      <p:pic>
        <p:nvPicPr>
          <p:cNvPr id="11" name="Inhaltsplatzhalter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95"/>
          <a:stretch/>
        </p:blipFill>
        <p:spPr bwMode="auto">
          <a:xfrm>
            <a:off x="5713757" y="5403081"/>
            <a:ext cx="3394747" cy="116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42324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Inhaltsplatzhalter 2"/>
          <p:cNvSpPr>
            <a:spLocks noGrp="1"/>
          </p:cNvSpPr>
          <p:nvPr>
            <p:ph idx="1"/>
          </p:nvPr>
        </p:nvSpPr>
        <p:spPr>
          <a:xfrm>
            <a:off x="762000" y="1125538"/>
            <a:ext cx="8058150" cy="5046662"/>
          </a:xfrm>
        </p:spPr>
        <p:txBody>
          <a:bodyPr/>
          <a:lstStyle/>
          <a:p>
            <a:pPr>
              <a:defRPr/>
            </a:pPr>
            <a:endParaRPr lang="de-DE" dirty="0">
              <a:cs typeface="+mn-cs"/>
            </a:endParaRPr>
          </a:p>
          <a:p>
            <a:pPr marL="0" indent="0">
              <a:buFontTx/>
              <a:buNone/>
              <a:defRPr/>
            </a:pPr>
            <a:endParaRPr lang="de-DE" dirty="0">
              <a:cs typeface="+mn-cs"/>
            </a:endParaRPr>
          </a:p>
        </p:txBody>
      </p:sp>
      <p:sp>
        <p:nvSpPr>
          <p:cNvPr id="5123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6200" y="6553200"/>
            <a:ext cx="9906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fld id="{BE6E842B-C7B3-485F-B343-68EEFB6AC783}" type="slidenum">
              <a:rPr lang="de-DE" altLang="de-DE" sz="1000" smtClean="0"/>
              <a:pPr/>
              <a:t>5</a:t>
            </a:fld>
            <a:endParaRPr lang="de-DE" altLang="de-DE" sz="1400"/>
          </a:p>
        </p:txBody>
      </p:sp>
      <p:sp>
        <p:nvSpPr>
          <p:cNvPr id="5124" name="Titel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348502" cy="6048846"/>
          </a:xfrm>
        </p:spPr>
        <p:txBody>
          <a:bodyPr/>
          <a:lstStyle/>
          <a:p>
            <a:r>
              <a:rPr lang="de-DE" altLang="de-DE" sz="2200" dirty="0"/>
              <a:t>4 Schritte</a:t>
            </a:r>
            <a:br>
              <a:rPr lang="de-DE" altLang="de-DE" sz="2200" dirty="0"/>
            </a:br>
            <a:r>
              <a:rPr lang="de-DE" dirty="0"/>
              <a:t> </a:t>
            </a:r>
            <a:r>
              <a:rPr lang="x-none" dirty="0"/>
              <a:t/>
            </a:r>
            <a:br>
              <a:rPr lang="x-none" dirty="0"/>
            </a:br>
            <a:r>
              <a:rPr lang="de-DE" sz="1800" b="0" dirty="0">
                <a:highlight>
                  <a:srgbClr val="00FF00"/>
                </a:highlight>
              </a:rPr>
              <a:t>Schritt 1: 	</a:t>
            </a:r>
            <a:br>
              <a:rPr lang="de-DE" sz="1800" b="0" dirty="0">
                <a:highlight>
                  <a:srgbClr val="00FF00"/>
                </a:highlight>
              </a:rPr>
            </a:br>
            <a:r>
              <a:rPr lang="de-DE" sz="1800" b="0" dirty="0">
                <a:highlight>
                  <a:srgbClr val="00FF00"/>
                </a:highlight>
              </a:rPr>
              <a:t>Bestandsaufnahme und -analyse aus der Aktenlage </a:t>
            </a:r>
            <a:r>
              <a:rPr lang="x-none" sz="1800" b="0" dirty="0">
                <a:highlight>
                  <a:srgbClr val="00FF00"/>
                </a:highlight>
              </a:rPr>
              <a:t/>
            </a:r>
            <a:br>
              <a:rPr lang="x-none" sz="1800" b="0" dirty="0">
                <a:highlight>
                  <a:srgbClr val="00FF00"/>
                </a:highlight>
              </a:rPr>
            </a:br>
            <a:r>
              <a:rPr lang="de-DE" sz="1800" b="0" dirty="0">
                <a:highlight>
                  <a:srgbClr val="00FF00"/>
                </a:highlight>
              </a:rPr>
              <a:t> </a:t>
            </a:r>
            <a:r>
              <a:rPr lang="x-none" sz="1800" b="0" dirty="0">
                <a:highlight>
                  <a:srgbClr val="00FF00"/>
                </a:highlight>
              </a:rPr>
              <a:t/>
            </a:r>
            <a:br>
              <a:rPr lang="x-none" sz="1800" b="0" dirty="0">
                <a:highlight>
                  <a:srgbClr val="00FF00"/>
                </a:highlight>
              </a:rPr>
            </a:br>
            <a:r>
              <a:rPr lang="de-DE" sz="1800" b="0" dirty="0">
                <a:highlight>
                  <a:srgbClr val="00FF00"/>
                </a:highlight>
              </a:rPr>
              <a:t>Schritt 2:	</a:t>
            </a:r>
            <a:br>
              <a:rPr lang="de-DE" sz="1800" b="0" dirty="0">
                <a:highlight>
                  <a:srgbClr val="00FF00"/>
                </a:highlight>
              </a:rPr>
            </a:br>
            <a:r>
              <a:rPr lang="de-DE" sz="1800" b="0" dirty="0">
                <a:highlight>
                  <a:srgbClr val="00FF00"/>
                </a:highlight>
              </a:rPr>
              <a:t>Formulierung eines Vorschlags für eine Zielsetzung und erster Maßnahmen auf der Grundlage einer Stärken-Schwächen-Analyse</a:t>
            </a:r>
            <a:r>
              <a:rPr lang="x-none" sz="1800" b="0" dirty="0"/>
              <a:t/>
            </a:r>
            <a:br>
              <a:rPr lang="x-none" sz="1800" b="0" dirty="0"/>
            </a:br>
            <a:r>
              <a:rPr lang="de-DE" sz="1800" b="0" dirty="0"/>
              <a:t> </a:t>
            </a:r>
            <a:r>
              <a:rPr lang="x-none" sz="1800" b="0" dirty="0"/>
              <a:t/>
            </a:r>
            <a:br>
              <a:rPr lang="x-none" sz="1800" b="0" dirty="0"/>
            </a:br>
            <a:r>
              <a:rPr lang="de-DE" sz="1800" b="0" dirty="0"/>
              <a:t>Schritt 3:	</a:t>
            </a:r>
            <a:br>
              <a:rPr lang="de-DE" sz="1800" b="0" dirty="0"/>
            </a:br>
            <a:r>
              <a:rPr lang="de-DE" sz="1800" b="0" dirty="0"/>
              <a:t>Vorschlag für die </a:t>
            </a:r>
            <a:r>
              <a:rPr lang="de-DE" sz="1800" b="0" i="1" dirty="0"/>
              <a:t>nachfolgende</a:t>
            </a:r>
            <a:r>
              <a:rPr lang="de-DE" sz="1800" b="0" dirty="0"/>
              <a:t> Gestaltung eines Prozesses zur Kommunalentwicklung inkl. Zeitplanung und erster Kostenschätzung </a:t>
            </a:r>
            <a:r>
              <a:rPr lang="x-none" sz="1800" b="0" dirty="0"/>
              <a:t/>
            </a:r>
            <a:br>
              <a:rPr lang="x-none" sz="1800" b="0" dirty="0"/>
            </a:br>
            <a:r>
              <a:rPr lang="de-DE" sz="1800" b="0" dirty="0"/>
              <a:t> </a:t>
            </a:r>
            <a:r>
              <a:rPr lang="x-none" sz="1800" b="0" dirty="0"/>
              <a:t/>
            </a:r>
            <a:br>
              <a:rPr lang="x-none" sz="1800" b="0" dirty="0"/>
            </a:br>
            <a:r>
              <a:rPr lang="de-DE" sz="1800" b="0" dirty="0"/>
              <a:t>Schritt 4:	</a:t>
            </a:r>
            <a:br>
              <a:rPr lang="de-DE" sz="1800" b="0" dirty="0"/>
            </a:br>
            <a:r>
              <a:rPr lang="de-DE" sz="1800" b="0" dirty="0"/>
              <a:t>Definition von Schwerpunktthemen, die ggf. einer vertieften Analyse und weiterführenden Maßnahmenkonzeption bedürfen (z.B. Öffentlicher Personennahverkehr, Nahversorgung, medizinische Versorgung etc.)</a:t>
            </a:r>
            <a:r>
              <a:rPr lang="x-none" b="0" dirty="0"/>
              <a:t/>
            </a:r>
            <a:br>
              <a:rPr lang="x-none" b="0" dirty="0"/>
            </a:br>
            <a:r>
              <a:rPr lang="de-DE" b="0" dirty="0"/>
              <a:t> </a:t>
            </a:r>
            <a:r>
              <a:rPr lang="x-none" b="0" dirty="0"/>
              <a:t/>
            </a:r>
            <a:br>
              <a:rPr lang="x-none" b="0" dirty="0"/>
            </a:br>
            <a:r>
              <a:rPr lang="de-DE" altLang="de-DE" dirty="0"/>
              <a:t/>
            </a:r>
            <a:br>
              <a:rPr lang="de-DE" altLang="de-DE" dirty="0"/>
            </a:br>
            <a:endParaRPr lang="de-DE" altLang="de-DE" dirty="0"/>
          </a:p>
        </p:txBody>
      </p:sp>
      <p:pic>
        <p:nvPicPr>
          <p:cNvPr id="5125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2962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43229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r>
              <a:rPr lang="de-DE" sz="2400" b="1" dirty="0"/>
              <a:t>V</a:t>
            </a:r>
          </a:p>
          <a:p>
            <a:pPr marL="0" indent="0" algn="ctr">
              <a:buNone/>
            </a:pPr>
            <a:r>
              <a:rPr lang="de-DE" sz="2400" b="1" dirty="0"/>
              <a:t>Stärken-Schwächen-Analyse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50</a:t>
            </a:fld>
            <a:endParaRPr lang="de-DE" sz="1400"/>
          </a:p>
        </p:txBody>
      </p:sp>
      <p:pic>
        <p:nvPicPr>
          <p:cNvPr id="6" name="Grafik 9">
            <a:extLst>
              <a:ext uri="{FF2B5EF4-FFF2-40B4-BE49-F238E27FC236}">
                <a16:creationId xmlns="" xmlns:a16="http://schemas.microsoft.com/office/drawing/2014/main" id="{CA9F7203-5E22-40C3-A727-B69E7B035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468999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980728"/>
            <a:ext cx="7772400" cy="914400"/>
          </a:xfrm>
        </p:spPr>
        <p:txBody>
          <a:bodyPr/>
          <a:lstStyle/>
          <a:p>
            <a:r>
              <a:rPr lang="de-DE" sz="2400" dirty="0"/>
              <a:t>Stärken der Gemeinde </a:t>
            </a:r>
            <a:r>
              <a:rPr lang="de-DE" sz="2400" dirty="0" err="1"/>
              <a:t>Windhagen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1437928"/>
            <a:ext cx="8153400" cy="4824536"/>
          </a:xfrm>
        </p:spPr>
        <p:txBody>
          <a:bodyPr/>
          <a:lstStyle/>
          <a:p>
            <a:endParaRPr lang="de-DE" sz="1800" dirty="0"/>
          </a:p>
          <a:p>
            <a:r>
              <a:rPr lang="de-DE" sz="1800" dirty="0"/>
              <a:t>Gute Anbindung im Individualverkehr durch gute regionale und überregionale Verkehrsinfrastruktur</a:t>
            </a:r>
          </a:p>
          <a:p>
            <a:endParaRPr lang="de-DE" sz="1800" dirty="0"/>
          </a:p>
          <a:p>
            <a:pPr marL="0" indent="0">
              <a:lnSpc>
                <a:spcPct val="150000"/>
              </a:lnSpc>
              <a:buNone/>
            </a:pPr>
            <a:r>
              <a:rPr lang="de-DE" b="1" i="1" dirty="0"/>
              <a:t>Entwicklung und Struktur der Bevölkerung</a:t>
            </a:r>
            <a:endParaRPr lang="de-DE" b="1" dirty="0"/>
          </a:p>
          <a:p>
            <a:r>
              <a:rPr lang="de-DE" sz="1800" dirty="0"/>
              <a:t>Stabile Entwicklung der Bevölkerung bei gleichzeitiger leichter Zunahme der älteren Bevölkerung</a:t>
            </a:r>
          </a:p>
          <a:p>
            <a:endParaRPr lang="de-DE" sz="1800" dirty="0"/>
          </a:p>
          <a:p>
            <a:r>
              <a:rPr lang="de-DE" sz="1800" dirty="0"/>
              <a:t>Ausgeglichener Wanderungssaldo und relativ ausgeglichener natürlicher Saldo (Sterbe- und Geburtenrate)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i="1" dirty="0"/>
              <a:t>Bevölkerungsnahe Infrastruktur und ärztliche Versorgung</a:t>
            </a:r>
          </a:p>
          <a:p>
            <a:r>
              <a:rPr lang="de-DE" sz="1800" dirty="0"/>
              <a:t>Bürgerhaus und Sportanlagen im „Hauptort“ mit sehr hohem Standard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Kommunales Entwicklungskonzept Gemeinde Windhagen - 24.09.2020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51</a:t>
            </a:fld>
            <a:endParaRPr lang="de-DE" sz="1400"/>
          </a:p>
        </p:txBody>
      </p:sp>
    </p:spTree>
    <p:extLst>
      <p:ext uri="{BB962C8B-B14F-4D97-AF65-F5344CB8AC3E}">
        <p14:creationId xmlns="" xmlns:p14="http://schemas.microsoft.com/office/powerpoint/2010/main" val="39790362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953344"/>
            <a:ext cx="8280920" cy="5499992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/>
              <a:t>Stärken der Gemeinde </a:t>
            </a:r>
            <a:r>
              <a:rPr lang="de-DE" sz="2400" b="1" dirty="0" err="1"/>
              <a:t>Windhagen</a:t>
            </a:r>
            <a:endParaRPr lang="de-DE" sz="2400" b="1" dirty="0"/>
          </a:p>
          <a:p>
            <a:pPr marL="0" indent="0">
              <a:buNone/>
            </a:pPr>
            <a:endParaRPr lang="de-DE" sz="18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800" b="1" i="1" dirty="0"/>
              <a:t>Wirtschaftsstruktur und Arbeitsmarkt</a:t>
            </a:r>
          </a:p>
          <a:p>
            <a:r>
              <a:rPr lang="de-DE" sz="1800" dirty="0"/>
              <a:t>Sehr positive und bislang stabile gewerbliche Entwicklung</a:t>
            </a:r>
          </a:p>
          <a:p>
            <a:pPr marL="0" indent="0">
              <a:buNone/>
            </a:pPr>
            <a:endParaRPr lang="de-DE" sz="1800" dirty="0"/>
          </a:p>
          <a:p>
            <a:r>
              <a:rPr lang="de-DE" sz="1800" dirty="0"/>
              <a:t>Hohe Wirtschaftskraft aufgrund hoher Zahl an Unternehmen im gewerblichen Bereich und im Dienstleistungsbereich</a:t>
            </a:r>
          </a:p>
          <a:p>
            <a:endParaRPr lang="de-DE" sz="1800" dirty="0"/>
          </a:p>
          <a:p>
            <a:r>
              <a:rPr lang="de-DE" sz="1800" dirty="0"/>
              <a:t>Stabiler Arbeitsmarkt bei hoher Anzahl an Einpendlern</a:t>
            </a:r>
          </a:p>
          <a:p>
            <a:endParaRPr lang="de-DE" sz="1800" dirty="0"/>
          </a:p>
          <a:p>
            <a:r>
              <a:rPr lang="de-DE" sz="1800" dirty="0"/>
              <a:t>Leicht steigender Anteil der sozialversicherungspflichtig Beschäftigten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800" b="1" i="1" dirty="0"/>
              <a:t>Flächennutzung und Siedlungsentwicklung</a:t>
            </a:r>
          </a:p>
          <a:p>
            <a:r>
              <a:rPr lang="de-DE" sz="1800" dirty="0"/>
              <a:t>vorhandene Reserven bei Wohnbauland und gewerblichem Bauland</a:t>
            </a:r>
          </a:p>
          <a:p>
            <a:endParaRPr lang="de-DE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52</a:t>
            </a:fld>
            <a:endParaRPr lang="de-DE" sz="1400"/>
          </a:p>
        </p:txBody>
      </p:sp>
      <p:pic>
        <p:nvPicPr>
          <p:cNvPr id="6" name="Grafik 9">
            <a:extLst>
              <a:ext uri="{FF2B5EF4-FFF2-40B4-BE49-F238E27FC236}">
                <a16:creationId xmlns="" xmlns:a16="http://schemas.microsoft.com/office/drawing/2014/main" id="{CA9F7203-5E22-40C3-A727-B69E7B035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522363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3568" y="908720"/>
            <a:ext cx="8101880" cy="5976664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/>
              <a:t>Schwächen der Gemeinde </a:t>
            </a:r>
            <a:r>
              <a:rPr lang="de-DE" sz="2400" b="1" dirty="0" err="1"/>
              <a:t>Windhagen</a:t>
            </a:r>
            <a:r>
              <a:rPr lang="de-DE" sz="2400" b="1" dirty="0"/>
              <a:t> </a:t>
            </a:r>
          </a:p>
          <a:p>
            <a:endParaRPr lang="de-DE" sz="18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800" b="1" i="1" dirty="0"/>
              <a:t>Wirtschaftsstruktur und Arbeitsmarkt</a:t>
            </a:r>
            <a:endParaRPr lang="de-DE" sz="1800" dirty="0"/>
          </a:p>
          <a:p>
            <a:r>
              <a:rPr lang="de-DE" sz="1800" dirty="0"/>
              <a:t>Fehlende Strategie für die gewerbliche Bestandspflege (u.a. Maßnahmen zur Sicherung von Fachkräften)</a:t>
            </a:r>
          </a:p>
          <a:p>
            <a:endParaRPr lang="de-DE" sz="1800" dirty="0"/>
          </a:p>
          <a:p>
            <a:r>
              <a:rPr lang="de-DE" sz="1800" dirty="0"/>
              <a:t>Fehlende Strategie zur Ansiedlung neuer Unternehmen in zukunftsweisenden Branchen bzw. zur Diversifizierung (z.B. IT-Branche, Dienstleistungsbereich)</a:t>
            </a:r>
          </a:p>
          <a:p>
            <a:endParaRPr lang="de-DE" sz="1800" dirty="0"/>
          </a:p>
          <a:p>
            <a:r>
              <a:rPr lang="de-DE" sz="1800" dirty="0"/>
              <a:t>Touristische Entwicklung auf relativ niedrigem Niveau</a:t>
            </a:r>
          </a:p>
          <a:p>
            <a:endParaRPr lang="de-DE" sz="1800" dirty="0"/>
          </a:p>
          <a:p>
            <a:r>
              <a:rPr lang="de-DE" sz="1800" dirty="0"/>
              <a:t>Ungeklärte Nachfolge für Hotel </a:t>
            </a:r>
            <a:r>
              <a:rPr lang="de-DE" sz="1800" dirty="0" err="1"/>
              <a:t>Dormero</a:t>
            </a:r>
            <a:r>
              <a:rPr lang="de-DE" sz="1800" dirty="0"/>
              <a:t> </a:t>
            </a:r>
          </a:p>
          <a:p>
            <a:pPr marL="0" indent="0">
              <a:buNone/>
            </a:pPr>
            <a:endParaRPr lang="de-DE" sz="1800" dirty="0"/>
          </a:p>
          <a:p>
            <a:endParaRPr lang="de-DE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53</a:t>
            </a:fld>
            <a:endParaRPr lang="de-DE" sz="1400"/>
          </a:p>
        </p:txBody>
      </p:sp>
      <p:pic>
        <p:nvPicPr>
          <p:cNvPr id="6" name="Grafik 9">
            <a:extLst>
              <a:ext uri="{FF2B5EF4-FFF2-40B4-BE49-F238E27FC236}">
                <a16:creationId xmlns="" xmlns:a16="http://schemas.microsoft.com/office/drawing/2014/main" id="{CA9F7203-5E22-40C3-A727-B69E7B035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333868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6584" y="836712"/>
            <a:ext cx="8101880" cy="5716488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/>
              <a:t>Schwächen der Gemeinde </a:t>
            </a:r>
            <a:r>
              <a:rPr lang="de-DE" sz="2400" b="1" dirty="0" err="1"/>
              <a:t>Windhagen</a:t>
            </a:r>
            <a:r>
              <a:rPr lang="de-DE" sz="2400" b="1" dirty="0"/>
              <a:t> </a:t>
            </a:r>
          </a:p>
          <a:p>
            <a:endParaRPr lang="de-DE" sz="18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800" b="1" i="1" dirty="0"/>
              <a:t>Flächennutzung / Siedlungsentwicklung / Ortsbild</a:t>
            </a:r>
            <a:endParaRPr lang="de-DE" sz="1800" dirty="0"/>
          </a:p>
          <a:p>
            <a:r>
              <a:rPr lang="de-DE" sz="1800" dirty="0"/>
              <a:t>Hoher Anteil untergenutzter Gewerbeflächen (Parkplatzflächen) mit negativem Einfluss auf das Ortsbild</a:t>
            </a:r>
          </a:p>
          <a:p>
            <a:endParaRPr lang="de-DE" sz="1800" dirty="0"/>
          </a:p>
          <a:p>
            <a:r>
              <a:rPr lang="de-DE" sz="1800" dirty="0"/>
              <a:t>Heterogenes Ortsbild mit fehlendem „Kern“</a:t>
            </a:r>
          </a:p>
          <a:p>
            <a:pPr marL="0" indent="0">
              <a:buNone/>
            </a:pPr>
            <a:endParaRPr lang="de-DE" sz="1800" dirty="0"/>
          </a:p>
          <a:p>
            <a:r>
              <a:rPr lang="de-DE" sz="1800" dirty="0"/>
              <a:t>Siedlungsentwicklungen (gewerblich, wohnen) mit hohem Flächenverbrauch</a:t>
            </a:r>
          </a:p>
          <a:p>
            <a:endParaRPr lang="de-DE" sz="1800" dirty="0"/>
          </a:p>
          <a:p>
            <a:r>
              <a:rPr lang="de-DE" sz="1800" dirty="0"/>
              <a:t>Hohe Flächenkonkurrenzen zwischen Gewerbe- und Wohnbauflächen, Naturschutz und Landschaft, Verkehr</a:t>
            </a:r>
          </a:p>
          <a:p>
            <a:endParaRPr lang="de-DE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54</a:t>
            </a:fld>
            <a:endParaRPr lang="de-DE" sz="1400"/>
          </a:p>
        </p:txBody>
      </p:sp>
      <p:pic>
        <p:nvPicPr>
          <p:cNvPr id="6" name="Grafik 9">
            <a:extLst>
              <a:ext uri="{FF2B5EF4-FFF2-40B4-BE49-F238E27FC236}">
                <a16:creationId xmlns="" xmlns:a16="http://schemas.microsoft.com/office/drawing/2014/main" id="{CA9F7203-5E22-40C3-A727-B69E7B035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173140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6584" y="836712"/>
            <a:ext cx="8101880" cy="5976664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/>
              <a:t>Schwächen der Gemeinde </a:t>
            </a:r>
            <a:r>
              <a:rPr lang="de-DE" sz="2400" b="1" dirty="0" err="1"/>
              <a:t>Windhagen</a:t>
            </a:r>
            <a:r>
              <a:rPr lang="de-DE" sz="2400" b="1" dirty="0"/>
              <a:t> 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800" b="1" i="1" dirty="0"/>
              <a:t>Bevölkerungsnahe Infrastruktur und ärztliche Versorgung</a:t>
            </a:r>
          </a:p>
          <a:p>
            <a:r>
              <a:rPr lang="de-DE" sz="1800" dirty="0"/>
              <a:t>Einrichtungen der Daseinsvorsorge quantitativ und qualitativ „überschaubar“</a:t>
            </a:r>
          </a:p>
          <a:p>
            <a:endParaRPr lang="de-DE" sz="1800" dirty="0"/>
          </a:p>
          <a:p>
            <a:r>
              <a:rPr lang="de-DE" sz="1800" dirty="0"/>
              <a:t>Räumlich unausgewogene Verteilung der vorhandenen Einrichtungen der Daseinsvorsorge</a:t>
            </a:r>
          </a:p>
          <a:p>
            <a:endParaRPr lang="de-DE" sz="18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800" b="1" i="1" dirty="0"/>
              <a:t>ÖPNV/Mobilität</a:t>
            </a:r>
          </a:p>
          <a:p>
            <a:r>
              <a:rPr lang="de-DE" sz="1800" dirty="0"/>
              <a:t>Fehlen eines zukunftsweisenden öffentlichen Personennahverkehrs bzw. (ökologisch) nachhaltigen Mobilitätskonzepts </a:t>
            </a:r>
          </a:p>
          <a:p>
            <a:endParaRPr lang="de-DE" sz="1800" dirty="0"/>
          </a:p>
          <a:p>
            <a:r>
              <a:rPr lang="de-DE" sz="1800" dirty="0"/>
              <a:t>Starke Verkehrsbelastungen durch hohe Zahl an Einpendlern</a:t>
            </a:r>
          </a:p>
          <a:p>
            <a:endParaRPr lang="de-DE" sz="1800" dirty="0"/>
          </a:p>
          <a:p>
            <a:r>
              <a:rPr lang="de-DE" sz="1800" dirty="0"/>
              <a:t>Verkehrsbelastungen durch Auto-Mobilität innerhalb der Gemeinde</a:t>
            </a:r>
          </a:p>
          <a:p>
            <a:pPr marL="0" indent="0">
              <a:buNone/>
            </a:pPr>
            <a:endParaRPr lang="de-DE" sz="1800" dirty="0"/>
          </a:p>
          <a:p>
            <a:r>
              <a:rPr lang="de-DE" sz="1800" dirty="0"/>
              <a:t>Fehlendes Radwegenetz </a:t>
            </a:r>
          </a:p>
          <a:p>
            <a:endParaRPr lang="de-DE" sz="1800" dirty="0"/>
          </a:p>
          <a:p>
            <a:endParaRPr lang="de-DE" sz="1800" dirty="0"/>
          </a:p>
          <a:p>
            <a:pPr marL="0" indent="0">
              <a:buNone/>
            </a:pPr>
            <a:endParaRPr lang="de-DE" sz="18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55</a:t>
            </a:fld>
            <a:endParaRPr lang="de-DE" sz="1400"/>
          </a:p>
        </p:txBody>
      </p:sp>
      <p:pic>
        <p:nvPicPr>
          <p:cNvPr id="6" name="Grafik 9">
            <a:extLst>
              <a:ext uri="{FF2B5EF4-FFF2-40B4-BE49-F238E27FC236}">
                <a16:creationId xmlns="" xmlns:a16="http://schemas.microsoft.com/office/drawing/2014/main" id="{CA9F7203-5E22-40C3-A727-B69E7B035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364271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6584" y="836712"/>
            <a:ext cx="8101880" cy="5976664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/>
              <a:t>Schwächen der Gemeinde </a:t>
            </a:r>
            <a:r>
              <a:rPr lang="de-DE" sz="2400" b="1" dirty="0" err="1"/>
              <a:t>Windhagen</a:t>
            </a:r>
            <a:r>
              <a:rPr lang="de-DE" sz="2400" b="1" dirty="0"/>
              <a:t> 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 </a:t>
            </a:r>
          </a:p>
          <a:p>
            <a:r>
              <a:rPr lang="de-DE" sz="1800" dirty="0"/>
              <a:t>Fehlende Marketingstrategien zur Profilierung der Gemeinde Windhagen sowie zur Gewinnung junger Bevölkerungsgruppen und Fachkräfte</a:t>
            </a:r>
          </a:p>
          <a:p>
            <a:endParaRPr lang="de-DE" sz="1800" dirty="0"/>
          </a:p>
          <a:p>
            <a:r>
              <a:rPr lang="de-DE" sz="1800" dirty="0"/>
              <a:t>Fehlende Einbeziehung der Bevölkerung in die Entwicklungsprozesse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56</a:t>
            </a:fld>
            <a:endParaRPr lang="de-DE" sz="1400"/>
          </a:p>
        </p:txBody>
      </p:sp>
      <p:pic>
        <p:nvPicPr>
          <p:cNvPr id="6" name="Grafik 9">
            <a:extLst>
              <a:ext uri="{FF2B5EF4-FFF2-40B4-BE49-F238E27FC236}">
                <a16:creationId xmlns="" xmlns:a16="http://schemas.microsoft.com/office/drawing/2014/main" id="{CA9F7203-5E22-40C3-A727-B69E7B035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98166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r>
              <a:rPr lang="de-DE" sz="2400" b="1" dirty="0"/>
              <a:t>VI</a:t>
            </a:r>
          </a:p>
          <a:p>
            <a:pPr marL="0" indent="0" algn="ctr">
              <a:buNone/>
            </a:pPr>
            <a:r>
              <a:rPr lang="de-DE" sz="2400" b="1" dirty="0"/>
              <a:t>Entwicklungsziele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57</a:t>
            </a:fld>
            <a:endParaRPr lang="de-DE" sz="1400"/>
          </a:p>
        </p:txBody>
      </p:sp>
      <p:pic>
        <p:nvPicPr>
          <p:cNvPr id="6" name="Grafik 9">
            <a:extLst>
              <a:ext uri="{FF2B5EF4-FFF2-40B4-BE49-F238E27FC236}">
                <a16:creationId xmlns="" xmlns:a16="http://schemas.microsoft.com/office/drawing/2014/main" id="{CA9F7203-5E22-40C3-A727-B69E7B035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897362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>
            <a:extLst>
              <a:ext uri="{FF2B5EF4-FFF2-40B4-BE49-F238E27FC236}">
                <a16:creationId xmlns="" xmlns:a16="http://schemas.microsoft.com/office/drawing/2014/main" id="{C21498D4-6686-4131-9CC6-DFB995A5D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62" y="808893"/>
            <a:ext cx="6781800" cy="527538"/>
          </a:xfrm>
        </p:spPr>
        <p:txBody>
          <a:bodyPr/>
          <a:lstStyle/>
          <a:p>
            <a:r>
              <a:rPr lang="de-DE" altLang="x-none" sz="2400" dirty="0">
                <a:latin typeface="Arial" panose="020B0604020202020204" pitchFamily="34" charset="0"/>
              </a:rPr>
              <a:t>Entwicklungsziele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="" xmlns:a16="http://schemas.microsoft.com/office/drawing/2014/main" id="{EC6020C5-713C-46A9-A1B0-D659A622C04C}"/>
              </a:ext>
            </a:extLst>
          </p:cNvPr>
          <p:cNvSpPr/>
          <p:nvPr/>
        </p:nvSpPr>
        <p:spPr>
          <a:xfrm>
            <a:off x="6438900" y="3113943"/>
            <a:ext cx="1818543" cy="116351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1385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="" xmlns:a16="http://schemas.microsoft.com/office/drawing/2014/main" id="{CF171526-6C00-45E9-9C64-C7943F627B1A}"/>
              </a:ext>
            </a:extLst>
          </p:cNvPr>
          <p:cNvSpPr/>
          <p:nvPr/>
        </p:nvSpPr>
        <p:spPr>
          <a:xfrm>
            <a:off x="5786804" y="1726224"/>
            <a:ext cx="1817077" cy="116351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1385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="" xmlns:a16="http://schemas.microsoft.com/office/drawing/2014/main" id="{746070AD-E085-45EA-869C-D350C2AFD406}"/>
              </a:ext>
            </a:extLst>
          </p:cNvPr>
          <p:cNvSpPr/>
          <p:nvPr/>
        </p:nvSpPr>
        <p:spPr>
          <a:xfrm>
            <a:off x="3722077" y="4892920"/>
            <a:ext cx="1818543" cy="116351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1385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="" xmlns:a16="http://schemas.microsoft.com/office/drawing/2014/main" id="{BFF56E61-86F1-4A34-887D-DAC77F88D4B7}"/>
              </a:ext>
            </a:extLst>
          </p:cNvPr>
          <p:cNvSpPr/>
          <p:nvPr/>
        </p:nvSpPr>
        <p:spPr>
          <a:xfrm>
            <a:off x="3722077" y="1433147"/>
            <a:ext cx="1818543" cy="116351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1385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="" xmlns:a16="http://schemas.microsoft.com/office/drawing/2014/main" id="{F69447F2-F48A-42C0-9EB9-205C8460B467}"/>
              </a:ext>
            </a:extLst>
          </p:cNvPr>
          <p:cNvSpPr/>
          <p:nvPr/>
        </p:nvSpPr>
        <p:spPr>
          <a:xfrm>
            <a:off x="5813182" y="4599843"/>
            <a:ext cx="1818542" cy="116351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1385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="" xmlns:a16="http://schemas.microsoft.com/office/drawing/2014/main" id="{76F0280C-BB36-4297-A936-3FA91AB11F28}"/>
              </a:ext>
            </a:extLst>
          </p:cNvPr>
          <p:cNvSpPr/>
          <p:nvPr/>
        </p:nvSpPr>
        <p:spPr>
          <a:xfrm>
            <a:off x="1641231" y="1714501"/>
            <a:ext cx="1818543" cy="116351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385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Wohnen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="" xmlns:a16="http://schemas.microsoft.com/office/drawing/2014/main" id="{8718D13E-B321-400A-8185-D0507D751479}"/>
              </a:ext>
            </a:extLst>
          </p:cNvPr>
          <p:cNvSpPr/>
          <p:nvPr/>
        </p:nvSpPr>
        <p:spPr>
          <a:xfrm>
            <a:off x="3266343" y="3149112"/>
            <a:ext cx="2693377" cy="112101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846" b="1" dirty="0"/>
              <a:t>Entwicklungs- </a:t>
            </a:r>
          </a:p>
          <a:p>
            <a:pPr algn="ctr">
              <a:defRPr/>
            </a:pPr>
            <a:r>
              <a:rPr lang="de-DE" sz="1846" b="1" dirty="0"/>
              <a:t>ziele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="" xmlns:a16="http://schemas.microsoft.com/office/drawing/2014/main" id="{B48179BE-563A-4784-8820-98CCF5912C00}"/>
              </a:ext>
            </a:extLst>
          </p:cNvPr>
          <p:cNvSpPr/>
          <p:nvPr/>
        </p:nvSpPr>
        <p:spPr>
          <a:xfrm>
            <a:off x="1641231" y="4589585"/>
            <a:ext cx="1818543" cy="116351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385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Einzelhandel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="" xmlns:a16="http://schemas.microsoft.com/office/drawing/2014/main" id="{D8A9BB94-ED47-4979-8E1C-C76021CBA109}"/>
              </a:ext>
            </a:extLst>
          </p:cNvPr>
          <p:cNvSpPr/>
          <p:nvPr/>
        </p:nvSpPr>
        <p:spPr>
          <a:xfrm>
            <a:off x="940777" y="3135923"/>
            <a:ext cx="1844920" cy="112102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1477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Pfeil nach rechts 16">
            <a:extLst>
              <a:ext uri="{FF2B5EF4-FFF2-40B4-BE49-F238E27FC236}">
                <a16:creationId xmlns="" xmlns:a16="http://schemas.microsoft.com/office/drawing/2014/main" id="{39C0895C-53D3-44CF-BBD6-7F91D4451BC6}"/>
              </a:ext>
            </a:extLst>
          </p:cNvPr>
          <p:cNvSpPr/>
          <p:nvPr/>
        </p:nvSpPr>
        <p:spPr>
          <a:xfrm>
            <a:off x="6027128" y="3527182"/>
            <a:ext cx="359019" cy="36048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2215"/>
          </a:p>
        </p:txBody>
      </p:sp>
      <p:sp>
        <p:nvSpPr>
          <p:cNvPr id="24" name="Pfeil nach rechts 23">
            <a:extLst>
              <a:ext uri="{FF2B5EF4-FFF2-40B4-BE49-F238E27FC236}">
                <a16:creationId xmlns="" xmlns:a16="http://schemas.microsoft.com/office/drawing/2014/main" id="{CDF9803C-AA22-4E3E-ABDB-B683BBB4242C}"/>
              </a:ext>
            </a:extLst>
          </p:cNvPr>
          <p:cNvSpPr/>
          <p:nvPr/>
        </p:nvSpPr>
        <p:spPr>
          <a:xfrm rot="5400000">
            <a:off x="4451106" y="4430590"/>
            <a:ext cx="359020" cy="36048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2215"/>
          </a:p>
        </p:txBody>
      </p:sp>
      <p:sp>
        <p:nvSpPr>
          <p:cNvPr id="25" name="Pfeil nach rechts 24">
            <a:extLst>
              <a:ext uri="{FF2B5EF4-FFF2-40B4-BE49-F238E27FC236}">
                <a16:creationId xmlns="" xmlns:a16="http://schemas.microsoft.com/office/drawing/2014/main" id="{6BA0EBF7-20CE-4E27-B533-88CB8380734E}"/>
              </a:ext>
            </a:extLst>
          </p:cNvPr>
          <p:cNvSpPr/>
          <p:nvPr/>
        </p:nvSpPr>
        <p:spPr>
          <a:xfrm rot="10800000">
            <a:off x="2828192" y="3540369"/>
            <a:ext cx="359020" cy="35902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2215"/>
          </a:p>
        </p:txBody>
      </p:sp>
      <p:sp>
        <p:nvSpPr>
          <p:cNvPr id="26" name="Pfeil nach rechts 25">
            <a:extLst>
              <a:ext uri="{FF2B5EF4-FFF2-40B4-BE49-F238E27FC236}">
                <a16:creationId xmlns="" xmlns:a16="http://schemas.microsoft.com/office/drawing/2014/main" id="{5885EEE2-1D6B-4E3E-B0BB-22486281CAEE}"/>
              </a:ext>
            </a:extLst>
          </p:cNvPr>
          <p:cNvSpPr/>
          <p:nvPr/>
        </p:nvSpPr>
        <p:spPr>
          <a:xfrm rot="16200000">
            <a:off x="4451106" y="2680921"/>
            <a:ext cx="359020" cy="36048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2215"/>
          </a:p>
        </p:txBody>
      </p:sp>
      <p:sp>
        <p:nvSpPr>
          <p:cNvPr id="27" name="Pfeil nach rechts 26">
            <a:extLst>
              <a:ext uri="{FF2B5EF4-FFF2-40B4-BE49-F238E27FC236}">
                <a16:creationId xmlns="" xmlns:a16="http://schemas.microsoft.com/office/drawing/2014/main" id="{42E52E81-9D61-4C8C-8F90-51852BA6E938}"/>
              </a:ext>
            </a:extLst>
          </p:cNvPr>
          <p:cNvSpPr/>
          <p:nvPr/>
        </p:nvSpPr>
        <p:spPr>
          <a:xfrm rot="2700000">
            <a:off x="5905500" y="4255477"/>
            <a:ext cx="360485" cy="36048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2215"/>
          </a:p>
        </p:txBody>
      </p:sp>
      <p:sp>
        <p:nvSpPr>
          <p:cNvPr id="32" name="Pfeil nach rechts 31">
            <a:extLst>
              <a:ext uri="{FF2B5EF4-FFF2-40B4-BE49-F238E27FC236}">
                <a16:creationId xmlns="" xmlns:a16="http://schemas.microsoft.com/office/drawing/2014/main" id="{AE1FD02B-60F8-44CC-B35D-8510FB51AE17}"/>
              </a:ext>
            </a:extLst>
          </p:cNvPr>
          <p:cNvSpPr/>
          <p:nvPr/>
        </p:nvSpPr>
        <p:spPr>
          <a:xfrm rot="8100000">
            <a:off x="2943959" y="4275993"/>
            <a:ext cx="359019" cy="36048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2215"/>
          </a:p>
        </p:txBody>
      </p:sp>
      <p:sp>
        <p:nvSpPr>
          <p:cNvPr id="33" name="Pfeil nach rechts 32">
            <a:extLst>
              <a:ext uri="{FF2B5EF4-FFF2-40B4-BE49-F238E27FC236}">
                <a16:creationId xmlns="" xmlns:a16="http://schemas.microsoft.com/office/drawing/2014/main" id="{192FFF58-2765-43DD-A808-4BE0563D4F34}"/>
              </a:ext>
            </a:extLst>
          </p:cNvPr>
          <p:cNvSpPr/>
          <p:nvPr/>
        </p:nvSpPr>
        <p:spPr>
          <a:xfrm rot="13500000">
            <a:off x="2997445" y="2812806"/>
            <a:ext cx="359020" cy="360485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2215"/>
          </a:p>
        </p:txBody>
      </p:sp>
      <p:sp>
        <p:nvSpPr>
          <p:cNvPr id="34" name="Pfeil nach rechts 33">
            <a:extLst>
              <a:ext uri="{FF2B5EF4-FFF2-40B4-BE49-F238E27FC236}">
                <a16:creationId xmlns="" xmlns:a16="http://schemas.microsoft.com/office/drawing/2014/main" id="{1B92CE04-ACC5-42F2-9EE1-BA0BF9068989}"/>
              </a:ext>
            </a:extLst>
          </p:cNvPr>
          <p:cNvSpPr/>
          <p:nvPr/>
        </p:nvSpPr>
        <p:spPr>
          <a:xfrm rot="18900000">
            <a:off x="5924551" y="2879482"/>
            <a:ext cx="359019" cy="35901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de-DE" sz="2215"/>
          </a:p>
        </p:txBody>
      </p:sp>
      <p:sp>
        <p:nvSpPr>
          <p:cNvPr id="19476" name="Textfeld 3">
            <a:extLst>
              <a:ext uri="{FF2B5EF4-FFF2-40B4-BE49-F238E27FC236}">
                <a16:creationId xmlns="" xmlns:a16="http://schemas.microsoft.com/office/drawing/2014/main" id="{1F8EDC8C-55E8-4238-8C58-9133D5225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10301"/>
            <a:ext cx="501162" cy="37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EAEE2CA-BF74-4230-A219-7630B77699BD}" type="slidenum">
              <a:rPr lang="de-DE" altLang="x-none" sz="1846" b="1">
                <a:solidFill>
                  <a:schemeClr val="tx1"/>
                </a:solidFill>
              </a:rPr>
              <a:pPr algn="r" eaLnBrk="1" hangingPunct="1"/>
              <a:t>58</a:t>
            </a:fld>
            <a:endParaRPr lang="de-DE" altLang="x-none" sz="1846" b="1">
              <a:solidFill>
                <a:schemeClr val="tx1"/>
              </a:solidFill>
            </a:endParaRPr>
          </a:p>
        </p:txBody>
      </p:sp>
      <p:sp>
        <p:nvSpPr>
          <p:cNvPr id="19477" name="Rechteck 21">
            <a:extLst>
              <a:ext uri="{FF2B5EF4-FFF2-40B4-BE49-F238E27FC236}">
                <a16:creationId xmlns="" xmlns:a16="http://schemas.microsoft.com/office/drawing/2014/main" id="{8D66D8EB-2979-4972-9EC5-A45098134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1797" y="4914901"/>
            <a:ext cx="1707173" cy="5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x-none" sz="1385" b="1" dirty="0">
                <a:solidFill>
                  <a:srgbClr val="000000"/>
                </a:solidFill>
              </a:rPr>
              <a:t>Bildung,  </a:t>
            </a:r>
          </a:p>
          <a:p>
            <a:pPr algn="ctr" eaLnBrk="1" hangingPunct="1"/>
            <a:r>
              <a:rPr lang="de-DE" altLang="x-none" sz="1385" b="1" dirty="0">
                <a:solidFill>
                  <a:srgbClr val="000000"/>
                </a:solidFill>
              </a:rPr>
              <a:t>Kultur  &amp; Freizeit</a:t>
            </a:r>
          </a:p>
        </p:txBody>
      </p:sp>
      <p:sp>
        <p:nvSpPr>
          <p:cNvPr id="19478" name="Rechteck 22">
            <a:extLst>
              <a:ext uri="{FF2B5EF4-FFF2-40B4-BE49-F238E27FC236}">
                <a16:creationId xmlns="" xmlns:a16="http://schemas.microsoft.com/office/drawing/2014/main" id="{656AD09E-6723-40C8-9908-88E00A6CB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374" y="3456843"/>
            <a:ext cx="1650023" cy="5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x-none" sz="1385" b="1" dirty="0">
                <a:solidFill>
                  <a:srgbClr val="000000"/>
                </a:solidFill>
              </a:rPr>
              <a:t>Nachhaltige Mobilität</a:t>
            </a:r>
          </a:p>
        </p:txBody>
      </p:sp>
      <p:sp>
        <p:nvSpPr>
          <p:cNvPr id="19479" name="Rechteck 27">
            <a:extLst>
              <a:ext uri="{FF2B5EF4-FFF2-40B4-BE49-F238E27FC236}">
                <a16:creationId xmlns="" xmlns:a16="http://schemas.microsoft.com/office/drawing/2014/main" id="{1E5C0D3C-C7BA-4666-B111-3213D482A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424" y="1746739"/>
            <a:ext cx="1837592" cy="5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x-none" sz="1385" b="1" dirty="0">
                <a:solidFill>
                  <a:srgbClr val="000000"/>
                </a:solidFill>
              </a:rPr>
              <a:t>Infrastruktur (öffentlich + privat)</a:t>
            </a:r>
          </a:p>
        </p:txBody>
      </p:sp>
      <p:sp>
        <p:nvSpPr>
          <p:cNvPr id="19480" name="Rechteck 29">
            <a:extLst>
              <a:ext uri="{FF2B5EF4-FFF2-40B4-BE49-F238E27FC236}">
                <a16:creationId xmlns="" xmlns:a16="http://schemas.microsoft.com/office/drawing/2014/main" id="{DDD82EF2-5828-44CA-BD70-C28381539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1797" y="2014905"/>
            <a:ext cx="1650023" cy="5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x-none" sz="1385" b="1">
                <a:solidFill>
                  <a:srgbClr val="000000"/>
                </a:solidFill>
              </a:rPr>
              <a:t>Unternehmen und Arbeitsmarkt</a:t>
            </a:r>
          </a:p>
        </p:txBody>
      </p:sp>
      <p:sp>
        <p:nvSpPr>
          <p:cNvPr id="19481" name="Rechteck 35">
            <a:extLst>
              <a:ext uri="{FF2B5EF4-FFF2-40B4-BE49-F238E27FC236}">
                <a16:creationId xmlns="" xmlns:a16="http://schemas.microsoft.com/office/drawing/2014/main" id="{436FB16C-7C10-4DFC-AF54-E2A58B586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9239" y="3446585"/>
            <a:ext cx="1650023" cy="5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x-none" sz="1385" b="1">
                <a:solidFill>
                  <a:srgbClr val="000000"/>
                </a:solidFill>
              </a:rPr>
              <a:t>Tourismus </a:t>
            </a:r>
          </a:p>
          <a:p>
            <a:pPr algn="ctr" eaLnBrk="1" hangingPunct="1"/>
            <a:r>
              <a:rPr lang="de-DE" altLang="x-none" sz="1385" b="1">
                <a:solidFill>
                  <a:srgbClr val="000000"/>
                </a:solidFill>
              </a:rPr>
              <a:t>und Naherholung</a:t>
            </a:r>
          </a:p>
        </p:txBody>
      </p:sp>
      <p:sp>
        <p:nvSpPr>
          <p:cNvPr id="19482" name="Rechteck 36">
            <a:extLst>
              <a:ext uri="{FF2B5EF4-FFF2-40B4-BE49-F238E27FC236}">
                <a16:creationId xmlns="" xmlns:a16="http://schemas.microsoft.com/office/drawing/2014/main" id="{3C894391-789E-428B-A593-08612664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6813" y="5227028"/>
            <a:ext cx="1650023" cy="51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6165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x-none" sz="1385" b="1">
                <a:solidFill>
                  <a:srgbClr val="000000"/>
                </a:solidFill>
              </a:rPr>
              <a:t>Gemeinwesen und Miteinander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r>
              <a:rPr lang="de-DE" sz="2400" b="1" dirty="0"/>
              <a:t>VII</a:t>
            </a:r>
          </a:p>
          <a:p>
            <a:pPr marL="0" indent="0" algn="ctr">
              <a:buNone/>
            </a:pPr>
            <a:r>
              <a:rPr lang="de-DE" sz="2400" b="1" dirty="0"/>
              <a:t>Schwerpunktthemen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59</a:t>
            </a:fld>
            <a:endParaRPr lang="de-DE" sz="1400"/>
          </a:p>
        </p:txBody>
      </p:sp>
      <p:pic>
        <p:nvPicPr>
          <p:cNvPr id="6" name="Grafik 9">
            <a:extLst>
              <a:ext uri="{FF2B5EF4-FFF2-40B4-BE49-F238E27FC236}">
                <a16:creationId xmlns="" xmlns:a16="http://schemas.microsoft.com/office/drawing/2014/main" id="{CA9F7203-5E22-40C3-A727-B69E7B035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77236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Inhaltsplatzhalter 2"/>
          <p:cNvSpPr>
            <a:spLocks noGrp="1"/>
          </p:cNvSpPr>
          <p:nvPr>
            <p:ph idx="1"/>
          </p:nvPr>
        </p:nvSpPr>
        <p:spPr>
          <a:xfrm>
            <a:off x="762000" y="1125538"/>
            <a:ext cx="8058150" cy="5046662"/>
          </a:xfrm>
        </p:spPr>
        <p:txBody>
          <a:bodyPr/>
          <a:lstStyle/>
          <a:p>
            <a:pPr>
              <a:defRPr/>
            </a:pPr>
            <a:endParaRPr lang="de-DE" dirty="0">
              <a:cs typeface="+mn-cs"/>
            </a:endParaRPr>
          </a:p>
          <a:p>
            <a:pPr marL="0" indent="0">
              <a:buFontTx/>
              <a:buNone/>
              <a:defRPr/>
            </a:pPr>
            <a:endParaRPr lang="de-DE" dirty="0">
              <a:cs typeface="+mn-cs"/>
            </a:endParaRPr>
          </a:p>
        </p:txBody>
      </p:sp>
      <p:sp>
        <p:nvSpPr>
          <p:cNvPr id="5123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6200" y="6553200"/>
            <a:ext cx="9906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charset="0"/>
                <a:cs typeface="Geneva" charset="0"/>
              </a:defRPr>
            </a:lvl9pPr>
          </a:lstStyle>
          <a:p>
            <a:fld id="{BE6E842B-C7B3-485F-B343-68EEFB6AC783}" type="slidenum">
              <a:rPr lang="de-DE" altLang="de-DE" sz="1000" smtClean="0"/>
              <a:pPr/>
              <a:t>6</a:t>
            </a:fld>
            <a:endParaRPr lang="de-DE" altLang="de-DE" sz="1400"/>
          </a:p>
        </p:txBody>
      </p:sp>
      <p:sp>
        <p:nvSpPr>
          <p:cNvPr id="5124" name="Titel 1"/>
          <p:cNvSpPr>
            <a:spLocks noGrp="1"/>
          </p:cNvSpPr>
          <p:nvPr>
            <p:ph type="title"/>
          </p:nvPr>
        </p:nvSpPr>
        <p:spPr>
          <a:xfrm>
            <a:off x="1115616" y="1196752"/>
            <a:ext cx="7418784" cy="360067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/>
              <a:t/>
            </a:r>
            <a:br>
              <a:rPr lang="de-DE" altLang="de-DE" sz="2400" dirty="0"/>
            </a:br>
            <a:r>
              <a:rPr lang="de-DE" altLang="de-DE" sz="2400" dirty="0">
                <a:latin typeface="+mn-lt"/>
              </a:rPr>
              <a:t>II</a:t>
            </a:r>
            <a:br>
              <a:rPr lang="de-DE" altLang="de-DE" sz="2400" dirty="0">
                <a:latin typeface="+mn-lt"/>
              </a:rPr>
            </a:br>
            <a:r>
              <a:rPr lang="de-DE" altLang="de-DE" sz="2400" dirty="0">
                <a:latin typeface="+mn-lt"/>
              </a:rPr>
              <a:t>Rahmensetzende Trends </a:t>
            </a:r>
            <a:br>
              <a:rPr lang="de-DE" altLang="de-DE" sz="2400" dirty="0">
                <a:latin typeface="+mn-lt"/>
              </a:rPr>
            </a:br>
            <a:r>
              <a:rPr lang="de-DE" altLang="de-DE" sz="2400" dirty="0">
                <a:latin typeface="+mn-lt"/>
              </a:rPr>
              <a:t>für die kommunale Entwicklung</a:t>
            </a:r>
            <a:br>
              <a:rPr lang="de-DE" altLang="de-DE" sz="2400" dirty="0">
                <a:latin typeface="+mn-lt"/>
              </a:rPr>
            </a:br>
            <a:r>
              <a:rPr lang="de-DE" altLang="de-DE" sz="2400" dirty="0">
                <a:latin typeface="+mn-lt"/>
              </a:rPr>
              <a:t/>
            </a:r>
            <a:br>
              <a:rPr lang="de-DE" altLang="de-DE" sz="2400" dirty="0">
                <a:latin typeface="+mn-lt"/>
              </a:rPr>
            </a:br>
            <a:endParaRPr lang="de-DE" altLang="de-DE" sz="2400" dirty="0"/>
          </a:p>
        </p:txBody>
      </p:sp>
      <p:pic>
        <p:nvPicPr>
          <p:cNvPr id="5125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994599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980728"/>
            <a:ext cx="8345643" cy="5119464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de-DE" sz="2200" b="1" dirty="0"/>
              <a:t>Schwerpunktthemen</a:t>
            </a:r>
          </a:p>
          <a:p>
            <a:pPr marL="0" indent="0">
              <a:spcBef>
                <a:spcPts val="1200"/>
              </a:spcBef>
              <a:buNone/>
            </a:pPr>
            <a:endParaRPr lang="de-DE" dirty="0"/>
          </a:p>
          <a:p>
            <a:pPr marL="105750" indent="-144000">
              <a:spcBef>
                <a:spcPts val="1200"/>
              </a:spcBef>
            </a:pPr>
            <a:r>
              <a:rPr lang="de-DE" dirty="0"/>
              <a:t>Entwicklung der Bevölkerung</a:t>
            </a:r>
          </a:p>
          <a:p>
            <a:pPr marL="105750" indent="-144000">
              <a:spcBef>
                <a:spcPts val="1200"/>
              </a:spcBef>
            </a:pPr>
            <a:r>
              <a:rPr lang="de-DE" dirty="0"/>
              <a:t>Sicherung der gewerblichen Entwicklung – insbesondere Dienstleistungsbereich</a:t>
            </a:r>
          </a:p>
          <a:p>
            <a:pPr>
              <a:spcBef>
                <a:spcPts val="1200"/>
              </a:spcBef>
            </a:pPr>
            <a:r>
              <a:rPr lang="de-DE" dirty="0"/>
              <a:t>Sicherung der Daseinsvorsorge, insbesondere Einzelhandel und     allgemeinmedizinische Versorgung</a:t>
            </a:r>
          </a:p>
          <a:p>
            <a:pPr>
              <a:spcBef>
                <a:spcPts val="1200"/>
              </a:spcBef>
            </a:pPr>
            <a:r>
              <a:rPr lang="de-DE" dirty="0"/>
              <a:t>Nachhaltige Mobilität – ÖV – Mobilitätsketten – All-inclusive Mobility </a:t>
            </a:r>
          </a:p>
          <a:p>
            <a:pPr>
              <a:spcBef>
                <a:spcPts val="1200"/>
              </a:spcBef>
            </a:pPr>
            <a:r>
              <a:rPr lang="de-DE" dirty="0"/>
              <a:t>Niedrigschwellige ÖV-Angebote (on </a:t>
            </a:r>
            <a:r>
              <a:rPr lang="de-DE" dirty="0" err="1"/>
              <a:t>demand</a:t>
            </a:r>
            <a:r>
              <a:rPr lang="de-DE" dirty="0"/>
              <a:t>-Angebote, Mitfahrbänke usw.)</a:t>
            </a:r>
          </a:p>
          <a:p>
            <a:pPr>
              <a:spcBef>
                <a:spcPts val="1200"/>
              </a:spcBef>
            </a:pPr>
            <a:r>
              <a:rPr lang="de-DE" dirty="0"/>
              <a:t>Ausbau des Tourismus und Naherholungsverkehrs </a:t>
            </a:r>
          </a:p>
          <a:p>
            <a:pPr>
              <a:spcBef>
                <a:spcPts val="1200"/>
              </a:spcBef>
            </a:pPr>
            <a:r>
              <a:rPr lang="de-DE" dirty="0"/>
              <a:t>Flächenmanagement und Freiraumschutz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60</a:t>
            </a:fld>
            <a:endParaRPr lang="de-DE" sz="1400"/>
          </a:p>
        </p:txBody>
      </p:sp>
      <p:pic>
        <p:nvPicPr>
          <p:cNvPr id="6" name="Grafik 9">
            <a:extLst>
              <a:ext uri="{FF2B5EF4-FFF2-40B4-BE49-F238E27FC236}">
                <a16:creationId xmlns="" xmlns:a16="http://schemas.microsoft.com/office/drawing/2014/main" id="{CA9F7203-5E22-40C3-A727-B69E7B035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653873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r>
              <a:rPr lang="de-DE" sz="2400" b="1" dirty="0"/>
              <a:t>VIII</a:t>
            </a:r>
          </a:p>
          <a:p>
            <a:pPr marL="0" indent="0" algn="ctr">
              <a:buNone/>
            </a:pPr>
            <a:r>
              <a:rPr lang="de-DE" sz="2400" b="1" dirty="0"/>
              <a:t>Diskussion</a:t>
            </a:r>
          </a:p>
          <a:p>
            <a:pPr marL="0" indent="0" algn="ctr">
              <a:buNone/>
            </a:pPr>
            <a:r>
              <a:rPr lang="de-DE" sz="2400" b="1" dirty="0"/>
              <a:t>und </a:t>
            </a:r>
          </a:p>
          <a:p>
            <a:pPr marL="0" indent="0" algn="ctr">
              <a:buNone/>
            </a:pPr>
            <a:r>
              <a:rPr lang="de-DE" sz="2400" b="1" dirty="0"/>
              <a:t>weiteres Vorgehen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61</a:t>
            </a:fld>
            <a:endParaRPr lang="de-DE" sz="1400"/>
          </a:p>
        </p:txBody>
      </p:sp>
      <p:pic>
        <p:nvPicPr>
          <p:cNvPr id="6" name="Grafik 9">
            <a:extLst>
              <a:ext uri="{FF2B5EF4-FFF2-40B4-BE49-F238E27FC236}">
                <a16:creationId xmlns="" xmlns:a16="http://schemas.microsoft.com/office/drawing/2014/main" id="{CA9F7203-5E22-40C3-A727-B69E7B035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34846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Kontakt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Lehrstuhl Regionalentwicklung und Raumordnung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Technische Universität Kaiserslautern</a:t>
            </a:r>
            <a:br>
              <a:rPr lang="de-DE" dirty="0"/>
            </a:br>
            <a:r>
              <a:rPr lang="de-DE" dirty="0"/>
              <a:t>Fachbereich Raum- und Umweltplanung</a:t>
            </a:r>
            <a:br>
              <a:rPr lang="de-DE" dirty="0"/>
            </a:br>
            <a:r>
              <a:rPr lang="de-DE" dirty="0"/>
              <a:t>Pfaffenbergstraße 95</a:t>
            </a:r>
            <a:br>
              <a:rPr lang="de-DE" dirty="0"/>
            </a:br>
            <a:r>
              <a:rPr lang="de-DE" dirty="0"/>
              <a:t>67663 Kaiserslautern</a:t>
            </a:r>
          </a:p>
          <a:p>
            <a:pPr marL="0" indent="0">
              <a:buNone/>
            </a:pPr>
            <a:r>
              <a:rPr lang="de-DE" dirty="0"/>
              <a:t>Telefon  +49 (0) 631 – 205 3435</a:t>
            </a:r>
            <a:br>
              <a:rPr lang="de-DE" dirty="0"/>
            </a:br>
            <a:r>
              <a:rPr lang="de-DE" dirty="0"/>
              <a:t>Fax         +49 (0) 631 – 205 2551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Prof. Dr. Gabi Troeger-Weiß	</a:t>
            </a:r>
            <a:r>
              <a:rPr lang="de-DE" dirty="0">
                <a:hlinkClick r:id="rId2"/>
              </a:rPr>
              <a:t>troegerw@ru.uni-kl.de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/>
              <a:t>Dr.-Ing. Swantje Grotheer	</a:t>
            </a:r>
            <a:r>
              <a:rPr lang="de-DE" dirty="0">
                <a:hlinkClick r:id="rId3"/>
              </a:rPr>
              <a:t>swantje.grotheer@ru.uni-kl.de</a:t>
            </a:r>
            <a:r>
              <a:rPr lang="de-DE" dirty="0"/>
              <a:t>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9842A1-F934-4E5D-8BCD-7D115B1A35B8}" type="slidenum">
              <a:rPr lang="de-DE" smtClean="0"/>
              <a:pPr>
                <a:defRPr/>
              </a:pPr>
              <a:t>62</a:t>
            </a:fld>
            <a:endParaRPr lang="de-DE" sz="1400"/>
          </a:p>
        </p:txBody>
      </p:sp>
      <p:pic>
        <p:nvPicPr>
          <p:cNvPr id="6" name="Grafik 9">
            <a:extLst>
              <a:ext uri="{FF2B5EF4-FFF2-40B4-BE49-F238E27FC236}">
                <a16:creationId xmlns="" xmlns:a16="http://schemas.microsoft.com/office/drawing/2014/main" id="{302B7316-D0AE-41D8-A7CE-A24A4A3BA9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94" y="44450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0004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3" y="765175"/>
            <a:ext cx="7850187" cy="568801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DE" sz="2200" b="1" dirty="0"/>
              <a:t>Trends mit Relevanz für die kommunale Entwicklung</a:t>
            </a:r>
          </a:p>
          <a:p>
            <a:pPr marL="0" indent="0">
              <a:buFontTx/>
              <a:buNone/>
              <a:defRPr/>
            </a:pPr>
            <a:endParaRPr lang="de-DE" sz="1800" b="1" dirty="0"/>
          </a:p>
          <a:p>
            <a:pPr marL="0" indent="0">
              <a:buFontTx/>
              <a:buNone/>
              <a:defRPr/>
            </a:pPr>
            <a:endParaRPr lang="de-DE" sz="1800" b="1" dirty="0"/>
          </a:p>
          <a:p>
            <a:pPr marL="360000" indent="-3600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b="1" dirty="0"/>
              <a:t>Globalisierung</a:t>
            </a:r>
            <a:r>
              <a:rPr lang="de-DE" sz="1800" dirty="0"/>
              <a:t> – hohe Mobilität von Unternehmen - Ressourcen</a:t>
            </a:r>
          </a:p>
          <a:p>
            <a:pPr marL="360000" indent="-3600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b="1" dirty="0"/>
              <a:t>Reurbanisierung</a:t>
            </a:r>
          </a:p>
          <a:p>
            <a:pPr marL="360000" indent="-3600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/>
              <a:t>Demographischer Wandel und </a:t>
            </a:r>
            <a:r>
              <a:rPr lang="de-DE" sz="1800" b="1" dirty="0"/>
              <a:t>Migration</a:t>
            </a:r>
          </a:p>
          <a:p>
            <a:pPr marL="360000" indent="-3600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b="1" dirty="0"/>
              <a:t>Ökonomischer Wande</a:t>
            </a:r>
            <a:r>
              <a:rPr lang="de-DE" sz="1800" dirty="0"/>
              <a:t>l – Diskussion um </a:t>
            </a:r>
            <a:r>
              <a:rPr lang="de-DE" sz="1800" b="1" dirty="0"/>
              <a:t>bedingungsloses Grundeinkommen</a:t>
            </a:r>
            <a:r>
              <a:rPr lang="de-DE" sz="1800" dirty="0"/>
              <a:t> und damit einhergehende Wirkungen (Arbeitsmarkt)</a:t>
            </a:r>
          </a:p>
          <a:p>
            <a:pPr marL="360000" indent="-3600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b="1" dirty="0"/>
              <a:t>Finanzstruktureller Wandel </a:t>
            </a:r>
            <a:r>
              <a:rPr lang="de-DE" sz="1800" dirty="0"/>
              <a:t>(Solidarpakt, Länderfinanzausgleich, europäische Strukturfonds, Schuldenbremse, Privatisierung öffentlicher Aufgaben)</a:t>
            </a:r>
          </a:p>
          <a:p>
            <a:pPr marL="360000" indent="-3600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b="1" dirty="0"/>
              <a:t>Klimawandel</a:t>
            </a:r>
            <a:r>
              <a:rPr lang="de-DE" sz="1800" dirty="0"/>
              <a:t> </a:t>
            </a:r>
          </a:p>
        </p:txBody>
      </p:sp>
      <p:pic>
        <p:nvPicPr>
          <p:cNvPr id="4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07541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4213" y="765175"/>
            <a:ext cx="7850187" cy="568801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DE" sz="2200" b="1" dirty="0"/>
              <a:t>Trends mit Relevanz für die kommunale Entwicklung</a:t>
            </a:r>
          </a:p>
          <a:p>
            <a:pPr marL="0" indent="0">
              <a:buFontTx/>
              <a:buNone/>
              <a:defRPr/>
            </a:pPr>
            <a:endParaRPr lang="de-DE" sz="1800" b="1" dirty="0"/>
          </a:p>
          <a:p>
            <a:pPr marL="360000" indent="-3600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b="1" dirty="0"/>
              <a:t>Wissensgesellschaft</a:t>
            </a:r>
            <a:r>
              <a:rPr lang="de-DE" sz="1800" dirty="0"/>
              <a:t> – Zunahme der Komplexität </a:t>
            </a:r>
          </a:p>
          <a:p>
            <a:pPr marL="360000" indent="-3600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b="1" dirty="0"/>
              <a:t>Digitalisierung</a:t>
            </a:r>
            <a:r>
              <a:rPr lang="de-DE" sz="1800" dirty="0"/>
              <a:t> – Daten als Kapital der Zukunft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b="1" dirty="0"/>
              <a:t>Gesundheit </a:t>
            </a:r>
            <a:r>
              <a:rPr lang="de-DE" sz="1800" dirty="0"/>
              <a:t>als Zukunftsbranche: Nachfrageverschiebungen durch geänderte Altersstruktur – Entstehung neuer Märkte insbesondere im Bereich Gesundheit und Dienstleistungen für </a:t>
            </a:r>
            <a:r>
              <a:rPr lang="de-DE" sz="1800" b="1" dirty="0"/>
              <a:t>Senioren</a:t>
            </a:r>
            <a:r>
              <a:rPr lang="de-DE" sz="1800" dirty="0"/>
              <a:t> (Krankenversicherung als </a:t>
            </a:r>
            <a:r>
              <a:rPr lang="de-DE" sz="1800" i="1" dirty="0"/>
              <a:t>die Herausforderung)</a:t>
            </a:r>
          </a:p>
          <a:p>
            <a:pPr marL="360000" indent="-3600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b="1" dirty="0"/>
              <a:t>Mobilität </a:t>
            </a:r>
            <a:r>
              <a:rPr lang="de-DE" sz="1800" dirty="0"/>
              <a:t>und deren Wirkungen auf Branchen und Berufszweige</a:t>
            </a:r>
          </a:p>
          <a:p>
            <a:pPr marL="360000" indent="-3600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/>
              <a:t>Zunahme des Anspruchs auf </a:t>
            </a:r>
            <a:r>
              <a:rPr lang="de-DE" sz="1800" b="1" dirty="0"/>
              <a:t>Mitsprache und Mitentscheidung</a:t>
            </a:r>
            <a:r>
              <a:rPr lang="de-DE" sz="1800" dirty="0"/>
              <a:t> breiter Bevölkerungsgruppen – Akzeptanz von (großen) Infrastrukturprojekten</a:t>
            </a:r>
          </a:p>
          <a:p>
            <a:pPr marL="360000" indent="-36000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sz="1800" dirty="0"/>
              <a:t>Neue Wohnstandortpräferenzen – Segmentierung des Angebots auf dem Immobilienmarkt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de-DE" sz="1800" dirty="0"/>
          </a:p>
          <a:p>
            <a:pPr marL="360000" indent="-360000" eaLnBrk="1" hangingPunct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endParaRPr lang="de-DE" sz="1800" dirty="0"/>
          </a:p>
          <a:p>
            <a:pPr marL="142875" lvl="1" indent="0" eaLnBrk="1" hangingPunct="1">
              <a:spcBef>
                <a:spcPts val="600"/>
              </a:spcBef>
              <a:buFontTx/>
              <a:buNone/>
              <a:defRPr/>
            </a:pPr>
            <a:endParaRPr lang="de-DE" sz="1800" dirty="0"/>
          </a:p>
        </p:txBody>
      </p:sp>
      <p:pic>
        <p:nvPicPr>
          <p:cNvPr id="4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59979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7731" y="764704"/>
            <a:ext cx="8410773" cy="5832946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DE" sz="2200" b="1" dirty="0"/>
              <a:t>Trends mit Relevanz für die kommunale Entwicklung</a:t>
            </a:r>
          </a:p>
          <a:p>
            <a:pPr marL="0" indent="0">
              <a:buFontTx/>
              <a:buNone/>
              <a:defRPr/>
            </a:pPr>
            <a:endParaRPr lang="de-DE" sz="1800" b="1" dirty="0"/>
          </a:p>
          <a:p>
            <a:pPr marL="540000" indent="-54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800" b="1" dirty="0">
                <a:cs typeface="+mn-cs"/>
              </a:rPr>
              <a:t>Finanzielle Leistungsfähigkeiten </a:t>
            </a:r>
            <a:r>
              <a:rPr lang="de-DE" altLang="de-DE" sz="1800" dirty="0">
                <a:cs typeface="+mn-cs"/>
              </a:rPr>
              <a:t>der Kommunen</a:t>
            </a:r>
          </a:p>
          <a:p>
            <a:pPr marL="540000" indent="-54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800" b="1" dirty="0">
                <a:cs typeface="+mn-cs"/>
              </a:rPr>
              <a:t>Investitionsstaus </a:t>
            </a:r>
            <a:r>
              <a:rPr lang="de-DE" altLang="de-DE" sz="1800" dirty="0">
                <a:cs typeface="+mn-cs"/>
              </a:rPr>
              <a:t>bei kommunaler und staatlicher Infrastruktur</a:t>
            </a:r>
          </a:p>
          <a:p>
            <a:pPr marL="540000" indent="-54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800" b="1" dirty="0">
                <a:cs typeface="+mn-cs"/>
              </a:rPr>
              <a:t>Wettbewerb </a:t>
            </a:r>
            <a:r>
              <a:rPr lang="de-DE" altLang="de-DE" sz="1800" dirty="0">
                <a:cs typeface="+mn-cs"/>
              </a:rPr>
              <a:t>um Fachkräfte, Unternehmen, Fördermittel, Bevölkerungsgruppen</a:t>
            </a:r>
          </a:p>
          <a:p>
            <a:pPr marL="540000" indent="-54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800" b="1" dirty="0">
                <a:cs typeface="+mn-cs"/>
              </a:rPr>
              <a:t>Privatisierung </a:t>
            </a:r>
            <a:r>
              <a:rPr lang="de-DE" altLang="de-DE" sz="1800" dirty="0">
                <a:cs typeface="+mn-cs"/>
              </a:rPr>
              <a:t>(Krankenhäuser, Wasserversorgung u.a.)</a:t>
            </a:r>
          </a:p>
          <a:p>
            <a:pPr marL="540000" indent="-54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1800" b="1" dirty="0">
                <a:cs typeface="+mn-cs"/>
              </a:rPr>
              <a:t>Sicherung der Daseinsvorsorge </a:t>
            </a:r>
            <a:r>
              <a:rPr lang="de-DE" altLang="de-DE" sz="1800" dirty="0">
                <a:cs typeface="+mn-cs"/>
              </a:rPr>
              <a:t>(Einzelhandel, medizinische Versorgung, Bildung, soziale Infrastruktur u.a.)</a:t>
            </a:r>
          </a:p>
          <a:p>
            <a:pPr marL="540000" indent="-5400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de-DE" altLang="de-DE" sz="1800" b="1" dirty="0"/>
              <a:t>Wertewandel </a:t>
            </a:r>
            <a:r>
              <a:rPr lang="de-DE" altLang="de-DE" sz="1800" dirty="0"/>
              <a:t>gegenüber materiellen Werten und Sachwerten bei junger Generation </a:t>
            </a:r>
          </a:p>
          <a:p>
            <a:pPr lvl="3"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800" dirty="0" err="1"/>
              <a:t>work</a:t>
            </a:r>
            <a:r>
              <a:rPr lang="de-DE" altLang="de-DE" sz="1800" dirty="0"/>
              <a:t>-</a:t>
            </a:r>
            <a:r>
              <a:rPr lang="de-DE" altLang="de-DE" sz="1800" dirty="0" err="1"/>
              <a:t>life</a:t>
            </a:r>
            <a:r>
              <a:rPr lang="de-DE" altLang="de-DE" sz="1800" dirty="0"/>
              <a:t>-Balance</a:t>
            </a:r>
          </a:p>
          <a:p>
            <a:pPr lvl="3"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800" dirty="0"/>
              <a:t>Small </a:t>
            </a:r>
            <a:r>
              <a:rPr lang="de-DE" altLang="de-DE" sz="1800" dirty="0" err="1"/>
              <a:t>is</a:t>
            </a:r>
            <a:r>
              <a:rPr lang="de-DE" altLang="de-DE" sz="1800" dirty="0"/>
              <a:t> sexy</a:t>
            </a:r>
          </a:p>
          <a:p>
            <a:pPr lvl="3"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r>
              <a:rPr lang="de-DE" altLang="de-DE" sz="1800" dirty="0"/>
              <a:t>Teilen statt besitzen</a:t>
            </a:r>
          </a:p>
          <a:p>
            <a:pPr marL="358775" indent="-358775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de-DE" sz="1800" dirty="0">
              <a:cs typeface="+mn-cs"/>
            </a:endParaRPr>
          </a:p>
          <a:p>
            <a:pPr marL="540000" indent="-54000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endParaRPr lang="de-DE" altLang="de-DE" sz="1800" dirty="0">
              <a:cs typeface="+mn-cs"/>
            </a:endParaRP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endParaRPr lang="de-DE" altLang="de-DE" sz="1800" dirty="0">
              <a:cs typeface="+mn-cs"/>
            </a:endParaRPr>
          </a:p>
        </p:txBody>
      </p:sp>
      <p:pic>
        <p:nvPicPr>
          <p:cNvPr id="22532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7355"/>
            <a:ext cx="22828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76200" y="6553200"/>
            <a:ext cx="9906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B678CEE-D522-4316-BB87-1B61D15D073E}" type="slidenum">
              <a:rPr lang="de-DE" smtClean="0"/>
              <a:pPr>
                <a:defRPr/>
              </a:pPr>
              <a:t>9</a:t>
            </a:fld>
            <a:endParaRPr lang="de-DE" sz="1400"/>
          </a:p>
        </p:txBody>
      </p:sp>
    </p:spTree>
    <p:extLst>
      <p:ext uri="{BB962C8B-B14F-4D97-AF65-F5344CB8AC3E}">
        <p14:creationId xmlns="" xmlns:p14="http://schemas.microsoft.com/office/powerpoint/2010/main" val="3712664301"/>
      </p:ext>
    </p:extLst>
  </p:cSld>
  <p:clrMapOvr>
    <a:masterClrMapping/>
  </p:clrMapOvr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Geneva"/>
        <a:cs typeface=""/>
      </a:majorFont>
      <a:minorFont>
        <a:latin typeface="Arial"/>
        <a:ea typeface="Geneva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Geneva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Geneva" pitchFamily="1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1747</Words>
  <Application>Microsoft Office PowerPoint</Application>
  <PresentationFormat>Bildschirmpräsentation (4:3)</PresentationFormat>
  <Paragraphs>417</Paragraphs>
  <Slides>62</Slides>
  <Notes>25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62</vt:i4>
      </vt:variant>
    </vt:vector>
  </HeadingPairs>
  <TitlesOfParts>
    <vt:vector size="63" baseType="lpstr">
      <vt:lpstr>Leere Präsentation</vt:lpstr>
      <vt:lpstr>Kommunales Entwicklungskonzept für die Gemeinde Windhagen –  Zukunftsbild Windhagen 2024</vt:lpstr>
      <vt:lpstr>Tagesordnung</vt:lpstr>
      <vt:lpstr>   I Einführung  Zielsetzung des Entwicklungskonzepts für Windhagen  Methodisches Vorgehen </vt:lpstr>
      <vt:lpstr>Folie 4</vt:lpstr>
      <vt:lpstr>4 Schritte   Schritt 1:   Bestandsaufnahme und -analyse aus der Aktenlage    Schritt 2:  Formulierung eines Vorschlags für eine Zielsetzung und erster Maßnahmen auf der Grundlage einer Stärken-Schwächen-Analyse   Schritt 3:  Vorschlag für die nachfolgende Gestaltung eines Prozesses zur Kommunalentwicklung inkl. Zeitplanung und erster Kostenschätzung    Schritt 4:  Definition von Schwerpunktthemen, die ggf. einer vertieften Analyse und weiterführenden Maßnahmenkonzeption bedürfen (z.B. Öffentlicher Personennahverkehr, Nahversorgung, medizinische Versorgung etc.)    </vt:lpstr>
      <vt:lpstr>  II Rahmensetzende Trends  für die kommunale Entwicklung  </vt:lpstr>
      <vt:lpstr>Folie 7</vt:lpstr>
      <vt:lpstr>Folie 8</vt:lpstr>
      <vt:lpstr>Folie 9</vt:lpstr>
      <vt:lpstr>  III  Herausforderungen für Kommunen</vt:lpstr>
      <vt:lpstr>Geänderte Rahmenbedingungen und Herausforderungen für Kommunen </vt:lpstr>
      <vt:lpstr>Folie 12</vt:lpstr>
      <vt:lpstr>  IV  Ergebnisse der Bestandsaufnahme für die Gemeinde Windhagen </vt:lpstr>
      <vt:lpstr>Administrative und strukturelle Einbindung </vt:lpstr>
      <vt:lpstr>Folie 15</vt:lpstr>
      <vt:lpstr>Bevölkerungsentwicklung der Ortsgemeinden in der Verbandsgemeinde Asbach 1990-2019</vt:lpstr>
      <vt:lpstr>Bevölkerungsentwicklung der Ortsgemeinden in der Verbandsgemeinde Asbach 1990-1999</vt:lpstr>
      <vt:lpstr>Bevölkerungsentwicklung der Ortsgemeinden in der Verbandsgemeinde Asbach 2000-2009</vt:lpstr>
      <vt:lpstr>Bevölkerungsentwicklung der Ortsgemeinden in der Verbandsgemeinde Asbach 2010-2019</vt:lpstr>
      <vt:lpstr>Natürlicher Saldo der Ortsgemeinden in der Verbandsgemeinde Asbach 1990-2019</vt:lpstr>
      <vt:lpstr>Natürlicher Saldo der Gemeinde Windhagen 1990-2019</vt:lpstr>
      <vt:lpstr>Wanderungssaldo der Ortsgemeinden in der Verbandsgemeinde Asbach 1990-2019</vt:lpstr>
      <vt:lpstr>Wanderungssaldo Gemeinde Windhagen 1990-2019</vt:lpstr>
      <vt:lpstr>Entwicklung der Altersstruktur von Windhagen 1999-2019</vt:lpstr>
      <vt:lpstr>Entwicklung des Anteils der unter 20-Jährigen in den Ortsgemeinden der Verbandsgemeinde Asbach 2000-2019 </vt:lpstr>
      <vt:lpstr>Anteil der unter 20-jährigen in den Ortsgemeinden der Verbandsgemeinde Asbach (2019)</vt:lpstr>
      <vt:lpstr>Entwicklung des Anteils der 20-64-Jährigen in den Ortsgemeinden der Verbandsgemeinde Asbach 2000-2019 </vt:lpstr>
      <vt:lpstr>Anteil der unter 20-64jährigen in den Ortsgemeinden der Verbandsgemeinde Asbach (2019)</vt:lpstr>
      <vt:lpstr>Entwicklung des Anteils der über 64-Jährigen in den Ortsgemeinden der Verbandsgemeinde Asbach 2000-2019 </vt:lpstr>
      <vt:lpstr>Anteil der über 64jährigen in den Ortsgemeinden der Verbandsgemeinde Asbach (2019)</vt:lpstr>
      <vt:lpstr>Folie 31</vt:lpstr>
      <vt:lpstr>Flächennutzungsstruktur von Windhagen im Vergleich –  Anteile der Flächennutzung OG Windhagen in % (2018)</vt:lpstr>
      <vt:lpstr>Flächennutzungsstruktur von Windhagen im Vergleich –  Anteile der Flächennutzung VG Asbach in % (2018)</vt:lpstr>
      <vt:lpstr>Flächennutzungsstruktur von Windhagen im Vergleich –  Anteile der Flächennutzung des LK Neuwied in % (2018)</vt:lpstr>
      <vt:lpstr>Forst- und landwirtschaftliche Flächen in der Gemeinde Windhagen</vt:lpstr>
      <vt:lpstr>Reitanlagen als besondere Flächennutzer in der Gemeinde Windhagen</vt:lpstr>
      <vt:lpstr>Bevölkerungsdichte von Windhagen im Vergleich (Stand 2019)</vt:lpstr>
      <vt:lpstr>Entwicklung des Wohnungsbestandes von Windhagen 1990-2018</vt:lpstr>
      <vt:lpstr>Siedlungsentwicklung der Gemeinde Windhagen</vt:lpstr>
      <vt:lpstr>Aktuelle Entwicklungsflächen von Windhagen</vt:lpstr>
      <vt:lpstr>Gewerbeflächen in Windhagen</vt:lpstr>
      <vt:lpstr>Folie 42</vt:lpstr>
      <vt:lpstr>Sozialversicherungspflichtig Beschäftigte am Arbeitsort in den Ortsgemeinden der Verbandgemeinde Asbach 2000-2019</vt:lpstr>
      <vt:lpstr>Sozialversicherungspflichtig Beschäftigte am Wohnort in den Ortsgemeinden der Verbandgemeinde Asbach 2000-2019</vt:lpstr>
      <vt:lpstr>Entwicklung des Pendlersaldos von Windhagen 2007-2019</vt:lpstr>
      <vt:lpstr>Folie 46</vt:lpstr>
      <vt:lpstr>Einrichtungen bevölkerungsnaher Infrastruktur in Windhagen</vt:lpstr>
      <vt:lpstr>Folie 48</vt:lpstr>
      <vt:lpstr>Verkehrsanbindung der Gemeinde Windhagen </vt:lpstr>
      <vt:lpstr>Folie 50</vt:lpstr>
      <vt:lpstr>Stärken der Gemeinde Windhagen</vt:lpstr>
      <vt:lpstr>Folie 52</vt:lpstr>
      <vt:lpstr>Folie 53</vt:lpstr>
      <vt:lpstr>Folie 54</vt:lpstr>
      <vt:lpstr>Folie 55</vt:lpstr>
      <vt:lpstr>Folie 56</vt:lpstr>
      <vt:lpstr>Folie 57</vt:lpstr>
      <vt:lpstr>Entwicklungsziele</vt:lpstr>
      <vt:lpstr>Folie 59</vt:lpstr>
      <vt:lpstr>Folie 60</vt:lpstr>
      <vt:lpstr>Folie 61</vt:lpstr>
      <vt:lpstr>Kontakt</vt:lpstr>
    </vt:vector>
  </TitlesOfParts>
  <Company>Bernd Fink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Bernd Fink</dc:creator>
  <cp:lastModifiedBy>ROKO</cp:lastModifiedBy>
  <cp:revision>1108</cp:revision>
  <cp:lastPrinted>2019-11-19T08:36:27Z</cp:lastPrinted>
  <dcterms:created xsi:type="dcterms:W3CDTF">2010-11-25T12:12:03Z</dcterms:created>
  <dcterms:modified xsi:type="dcterms:W3CDTF">2020-09-21T14:56:55Z</dcterms:modified>
</cp:coreProperties>
</file>